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346" r:id="rId19"/>
    <p:sldId id="392" r:id="rId20"/>
    <p:sldId id="394" r:id="rId21"/>
    <p:sldId id="395" r:id="rId22"/>
    <p:sldId id="396" r:id="rId23"/>
    <p:sldId id="397" r:id="rId24"/>
    <p:sldId id="398" r:id="rId25"/>
    <p:sldId id="369" r:id="rId26"/>
    <p:sldId id="278" r:id="rId27"/>
    <p:sldId id="293" r:id="rId28"/>
    <p:sldId id="304" r:id="rId29"/>
    <p:sldId id="303" r:id="rId30"/>
    <p:sldId id="305" r:id="rId31"/>
    <p:sldId id="324" r:id="rId32"/>
    <p:sldId id="325" r:id="rId33"/>
    <p:sldId id="330" r:id="rId34"/>
    <p:sldId id="332" r:id="rId35"/>
    <p:sldId id="328" r:id="rId36"/>
    <p:sldId id="326" r:id="rId37"/>
    <p:sldId id="327" r:id="rId38"/>
    <p:sldId id="329" r:id="rId39"/>
    <p:sldId id="315" r:id="rId40"/>
    <p:sldId id="294" r:id="rId41"/>
    <p:sldId id="295" r:id="rId42"/>
    <p:sldId id="296" r:id="rId43"/>
    <p:sldId id="297" r:id="rId44"/>
    <p:sldId id="298" r:id="rId45"/>
    <p:sldId id="299" r:id="rId46"/>
    <p:sldId id="301" r:id="rId47"/>
    <p:sldId id="30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ART in detail: https://www.kancloud.cn/alex_wsc/androids/473621</a:t>
            </a:r>
            <a:endParaRPr lang="x-none" altLang="en-US"/>
          </a:p>
          <a:p>
            <a:r>
              <a:rPr lang="x-none" altLang="en-US"/>
              <a:t>For Container Tech Inside: </a:t>
            </a:r>
            <a:endParaRPr lang="x-none" altLang="en-US"/>
          </a:p>
          <a:p>
            <a:r>
              <a:rPr lang="x-none" altLang="en-US"/>
              <a:t>https://www.jianshu.com/p/353eb8d8eb05</a:t>
            </a:r>
            <a:endParaRPr lang="x-none" altLang="en-US"/>
          </a:p>
          <a:p>
            <a:r>
              <a:rPr lang="x-none" altLang="en-US"/>
              <a:t>https://blog.yadutaf.fr/2013/12/22/introduction-to-linux-namespaces-part-1-uts/</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Binder Mechanism: https://juejin.im/post/5c444a67f265da612c5e29e1</a:t>
            </a:r>
            <a:endParaRPr lang="x-none" altLang="en-US"/>
          </a:p>
          <a:p>
            <a:r>
              <a:rPr lang="x-none" altLang="en-US"/>
              <a:t>ART in Detail: 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en-US" dirty="0">
                <a:sym typeface="+mn-ea"/>
              </a:rPr>
              <a:t>Android Security Model: </a:t>
            </a:r>
            <a:r>
              <a:rPr lang="en-US" dirty="0">
                <a:sym typeface="+mn-ea"/>
                <a:hlinkClick r:id="rId3"/>
              </a:rPr>
              <a:t>http://newandroidbook.com/files/AnDevSec.pdf</a:t>
            </a:r>
            <a:endParaRPr lang="en-US" dirty="0">
              <a:sym typeface="+mn-ea"/>
              <a:hlinkClick r:id="rId3"/>
            </a:endParaRPr>
          </a:p>
          <a:p>
            <a:r>
              <a:rPr lang="en-US" dirty="0">
                <a:sym typeface="+mn-ea"/>
                <a:hlinkClick r:id="rId3"/>
              </a:rPr>
              <a:t>S</a:t>
            </a:r>
            <a:r>
              <a:rPr lang="en-US" dirty="0">
                <a:sym typeface="+mn-ea"/>
              </a:rPr>
              <a:t>ELinux: https://blog.csdn.net/Luoshengyang/article/details/37613135</a:t>
            </a:r>
            <a:endParaRPr lang="en-US" dirty="0">
              <a:sym typeface="+mn-ea"/>
            </a:endParaRPr>
          </a:p>
          <a:p>
            <a:r>
              <a:rPr lang="en-US" dirty="0">
                <a:sym typeface="+mn-ea"/>
              </a:rPr>
              <a:t>SELinux: https://blog.csdn.net/qq_19923217/article/details/81240027</a:t>
            </a:r>
            <a:endParaRPr lang="en-US" dirty="0">
              <a:sym typeface="+mn-ea"/>
            </a:endParaRPr>
          </a:p>
          <a:p>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Chromium OS Security: https://outflux.net/slides/2012/bsides-pdx/chromeos.pdf</a:t>
            </a:r>
            <a:endParaRPr lang="x-none" altLang="en-US"/>
          </a:p>
          <a:p>
            <a:r>
              <a:rPr lang="x-none" altLang="en-US"/>
              <a:t>http://www.ekoparty.org/archive/2013/charlas/Sandboxing%20Linux%20code%20to%20mitigate%20exploitation%20(Or-%20How%20to%20ship%20a%20secure%20operating%20system%20that%20includes%20third-party%20code).pdf</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方舟编译器对安卓软件生态: https://www.zhihu.com/question/319688949</a:t>
            </a:r>
            <a:endParaRPr lang="x-none" altLang="en-US"/>
          </a:p>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https://googleprojectzero.blogspot.com/2017/07/trust-issues-exploiting-trustzone-tees.html</a:t>
            </a:r>
            <a:endParaRPr lang="en-US"/>
          </a:p>
          <a:p>
            <a:r>
              <a:rPr lang="en-US"/>
              <a:t>https://blog.csdn.net/zhang_danf/article/details/53176342</a:t>
            </a:r>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https://www.cnblogs.com/chencheng/articles/3967210.html</a:t>
            </a:r>
            <a:endParaRPr lang="en-US"/>
          </a:p>
          <a:p>
            <a:r>
              <a:rPr lang="en-US"/>
              <a:t>Linux: Slab merging: https://www.uninformativ.de/blog/postings/2017-12-21/0/POSTING-en.html</a:t>
            </a:r>
            <a:endParaRPr lang="en-US"/>
          </a:p>
          <a:p>
            <a:r>
              <a:rPr lang="en-US"/>
              <a:t>linux内存管理之slab机制: https://blog.csdn.net/qq_26626709/article/details/52742484</a:t>
            </a:r>
            <a:endParaRPr lang="en-US"/>
          </a:p>
          <a:p>
            <a:r>
              <a:rPr lang="en-US"/>
              <a:t>Cache占用过多内存导致Linux系统内存不足问题排查: https://blog.csdn.net/zhanglu0223/article/details/77574110</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https://www.cnblogs.com/chencheng/articles/3967210.html</a:t>
            </a:r>
            <a:endParaRPr lang="en-US"/>
          </a:p>
          <a:p>
            <a:r>
              <a:rPr lang="en-US"/>
              <a:t>https://www.jianshu.com/p/95d68389fbd1</a:t>
            </a:r>
            <a:endParaRPr lang="en-US"/>
          </a:p>
          <a:p>
            <a:r>
              <a:rPr lang="en-US"/>
              <a:t>Linux: Memory fragmentation and compaction: https://www.uninformativ.de/blog/postings/2017-12-23/0/POSTING-en.html</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endParaRPr lang="x-none" altLang="en-US"/>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endParaRPr lang="x-none"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endParaRPr lang="x-none" altLang="en-US" sz="3600"/>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endParaRPr lang="x-none" altLang="en-US"/>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endParaRPr lang="x-none" altLang="en-US"/>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endParaRPr lang="en-US" sz="1600"/>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11810"/>
          </a:xfrm>
        </p:spPr>
        <p:txBody>
          <a:bodyPr>
            <a:normAutofit fontScale="90000"/>
          </a:bodyPr>
          <a:p>
            <a:r>
              <a:rPr lang="en-US"/>
              <a:t>Exploring the TEEs</a:t>
            </a:r>
            <a:endParaRPr lang="en-US"/>
          </a:p>
        </p:txBody>
      </p:sp>
      <p:sp>
        <p:nvSpPr>
          <p:cNvPr id="3" name="Content Placeholder 2"/>
          <p:cNvSpPr>
            <a:spLocks noGrp="1"/>
          </p:cNvSpPr>
          <p:nvPr>
            <p:ph idx="1"/>
          </p:nvPr>
        </p:nvSpPr>
        <p:spPr>
          <a:xfrm>
            <a:off x="840105" y="1165860"/>
            <a:ext cx="4518025" cy="5013325"/>
          </a:xfrm>
        </p:spPr>
        <p:txBody>
          <a:bodyPr/>
          <a:p>
            <a:r>
              <a:rPr lang="en-US" altLang="x-none"/>
              <a:t>abc</a:t>
            </a:r>
            <a:endParaRPr lang="en-US" altLang="x-none"/>
          </a:p>
        </p:txBody>
      </p:sp>
      <p:pic>
        <p:nvPicPr>
          <p:cNvPr id="4" name="Picture 3"/>
          <p:cNvPicPr>
            <a:picLocks noChangeAspect="1"/>
          </p:cNvPicPr>
          <p:nvPr/>
        </p:nvPicPr>
        <p:blipFill>
          <a:blip r:embed="rId1"/>
          <a:stretch>
            <a:fillRect/>
          </a:stretch>
        </p:blipFill>
        <p:spPr>
          <a:xfrm>
            <a:off x="5478145" y="1888490"/>
            <a:ext cx="6438265" cy="38950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- 1</a:t>
            </a:r>
            <a:endParaRPr lang="en-US" altLang="zh-CN"/>
          </a:p>
        </p:txBody>
      </p:sp>
      <p:sp>
        <p:nvSpPr>
          <p:cNvPr id="3" name="Content Placeholder 2"/>
          <p:cNvSpPr>
            <a:spLocks noGrp="1"/>
          </p:cNvSpPr>
          <p:nvPr>
            <p:ph idx="1"/>
          </p:nvPr>
        </p:nvSpPr>
        <p:spPr>
          <a:xfrm>
            <a:off x="838200" y="934720"/>
            <a:ext cx="10515600" cy="5734050"/>
          </a:xfrm>
        </p:spPr>
        <p:txBody>
          <a:bodyPr>
            <a:normAutofit fontScale="60000"/>
          </a:bodyPr>
          <a:p>
            <a:pPr fontAlgn="auto">
              <a:lnSpc>
                <a:spcPct val="150000"/>
              </a:lnSpc>
            </a:pPr>
            <a:r>
              <a:rPr lang="en-US"/>
              <a:t>Linux</a:t>
            </a:r>
            <a:r>
              <a:rPr lang="en-US"/>
              <a:t>内核使用页式内存管理，应用程序给出的内存地址是虚拟地址，它需要经过若干级页表一级一级的变换，才变成真正的物理地址。mmu（内存管理单元）就是这个硬件。并且需要有cache来保存页表，这个cache就是TLB（Translation lookaside buffer）。</a:t>
            </a:r>
            <a:endParaRPr lang="en-US"/>
          </a:p>
          <a:p>
            <a:pPr fontAlgn="auto">
              <a:lnSpc>
                <a:spcPct val="150000"/>
              </a:lnSpc>
            </a:pPr>
            <a:r>
              <a:rPr lang="en-US"/>
              <a:t>虚拟地址管理</a:t>
            </a:r>
            <a:endParaRPr lang="en-US"/>
          </a:p>
          <a:p>
            <a:pPr lvl="1" fontAlgn="auto">
              <a:lnSpc>
                <a:spcPct val="150000"/>
              </a:lnSpc>
            </a:pPr>
            <a:r>
              <a:rPr lang="en-US"/>
              <a:t>每个进程对应一个task结构，它指向一个mm结构，这就是该进程的内存管理器。mm-&gt;pgd指向容纳页表的内存，每个进程有自已的mm，每个mm有自己的页表。各个进程的地址空间互不影响</a:t>
            </a:r>
            <a:r>
              <a:rPr lang="zh-CN" altLang="en-US"/>
              <a:t>，</a:t>
            </a:r>
            <a:r>
              <a:rPr lang="en-US"/>
              <a:t>但是共享内存除外。</a:t>
            </a:r>
            <a:endParaRPr lang="en-US"/>
          </a:p>
          <a:p>
            <a:pPr lvl="0" fontAlgn="auto">
              <a:lnSpc>
                <a:spcPct val="150000"/>
              </a:lnSpc>
            </a:pPr>
            <a:r>
              <a:rPr lang="en-US">
                <a:sym typeface="+mn-ea"/>
              </a:rPr>
              <a:t>物理内存的管理</a:t>
            </a:r>
            <a:endParaRPr lang="en-US">
              <a:sym typeface="+mn-ea"/>
            </a:endParaRPr>
          </a:p>
          <a:p>
            <a:pPr lvl="1" fontAlgn="auto">
              <a:lnSpc>
                <a:spcPct val="150000"/>
              </a:lnSpc>
            </a:pPr>
            <a:r>
              <a:rPr lang="en-US"/>
              <a:t>Linux支持NUMA（非均质存储结构），物理内存管理的第一个层次就是介质的管理。pg_data_t结构就描述了介质。一般而言，我们的内存管理介质只有内存，并且它是均匀的，所以可以简单地认为系统中只有一个pg_data_t对象。每一种介质下面有若干个zone。一般是三个，DMA、NORMAL和HIGH。在zone之上的zone_list代表了分配策略，即内存分配时的zone优先级。每个内存介质维护了一个mem_map，为介质中的每一个物理页面建立了一个page结构与之对应，以便管理物理内存。</a:t>
            </a:r>
            <a:endParaRPr lang="en-US"/>
          </a:p>
          <a:p>
            <a:pPr lvl="1" fontAlgn="auto">
              <a:lnSpc>
                <a:spcPct val="150000"/>
              </a:lnSpc>
            </a:pPr>
            <a:r>
              <a:rPr lang="en-US"/>
              <a:t>每个zone记录着它在mem_map上的起始位置。并且通过free_area串连着这个zone上空闲的page。物理内存的分配就是从这里来的，从 free_area上把page摘下，就算是分配了。</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- 2</a:t>
            </a:r>
            <a:endParaRPr lang="en-US" altLang="zh-CN"/>
          </a:p>
        </p:txBody>
      </p:sp>
      <p:sp>
        <p:nvSpPr>
          <p:cNvPr id="3" name="Content Placeholder 2"/>
          <p:cNvSpPr>
            <a:spLocks noGrp="1"/>
          </p:cNvSpPr>
          <p:nvPr>
            <p:ph idx="1"/>
          </p:nvPr>
        </p:nvSpPr>
        <p:spPr>
          <a:xfrm>
            <a:off x="838200" y="934720"/>
            <a:ext cx="10515600" cy="5734050"/>
          </a:xfrm>
        </p:spPr>
        <p:txBody>
          <a:bodyPr>
            <a:normAutofit lnSpcReduction="20000"/>
          </a:bodyPr>
          <a:p>
            <a:pPr fontAlgn="auto">
              <a:lnSpc>
                <a:spcPct val="150000"/>
              </a:lnSpc>
            </a:pPr>
            <a:r>
              <a:rPr lang="en-US"/>
              <a:t>内核空间管理</a:t>
            </a:r>
            <a:endParaRPr lang="en-US"/>
          </a:p>
          <a:p>
            <a:pPr lvl="1" fontAlgn="auto">
              <a:lnSpc>
                <a:spcPct val="150000"/>
              </a:lnSpc>
            </a:pPr>
            <a:r>
              <a:rPr lang="en-US"/>
              <a:t>除了对内存整页的使用，有些时候，内核也需要像用户程序使用malloc一样，分配一块任意大小的空间。这个功能是由slab系统来实现的。slab相当于为内核中常用的一些结构体对象建立了对象池，比如对应task结构的池、对应mm结构的池等等。slab也维护通用的对象池，比如"32字节大小"的对象池、"64字节大小"的对象池等。内核中常用的kmalloc函数（类似于用户态的malloc）就是在这些通用的对象池中实现分配的。</a:t>
            </a:r>
            <a:endParaRPr lang="en-US"/>
          </a:p>
          <a:p>
            <a:pPr lvl="1" fontAlgn="auto">
              <a:lnSpc>
                <a:spcPct val="150000"/>
              </a:lnSpc>
            </a:pPr>
            <a:r>
              <a:rPr lang="en-US"/>
              <a:t>slab除了对象实际使用的内存空间外，还有其对应的控制结构。有两种组织方式，如果对象较大，则控制结构使用专门的页面来保存；如果对象较小，控制结构与对象空间使用相同的页面。</a:t>
            </a:r>
            <a:endParaRPr lang="en-US"/>
          </a:p>
          <a:p>
            <a:pPr lvl="1" fontAlgn="auto">
              <a:lnSpc>
                <a:spcPct val="150000"/>
              </a:lnSpc>
            </a:pPr>
            <a:r>
              <a:rPr lang="en-US"/>
              <a:t>除了slab，linux 2.6还引入了mempool（内存池）。</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- 3</a:t>
            </a:r>
            <a:endParaRPr lang="en-US" altLang="zh-CN"/>
          </a:p>
        </p:txBody>
      </p:sp>
      <p:sp>
        <p:nvSpPr>
          <p:cNvPr id="3" name="Content Placeholder 2"/>
          <p:cNvSpPr>
            <a:spLocks noGrp="1"/>
          </p:cNvSpPr>
          <p:nvPr>
            <p:ph idx="1"/>
          </p:nvPr>
        </p:nvSpPr>
        <p:spPr>
          <a:xfrm>
            <a:off x="838200" y="934720"/>
            <a:ext cx="10515600" cy="5734050"/>
          </a:xfrm>
        </p:spPr>
        <p:txBody>
          <a:bodyPr>
            <a:normAutofit fontScale="80000"/>
          </a:bodyPr>
          <a:p>
            <a:pPr fontAlgn="auto">
              <a:lnSpc>
                <a:spcPct val="150000"/>
              </a:lnSpc>
            </a:pPr>
            <a:r>
              <a:rPr lang="en-US"/>
              <a:t>用户空间内存管理</a:t>
            </a:r>
            <a:endParaRPr lang="en-US"/>
          </a:p>
          <a:p>
            <a:pPr lvl="1" fontAlgn="auto">
              <a:lnSpc>
                <a:spcPct val="150000"/>
              </a:lnSpc>
            </a:pPr>
            <a:r>
              <a:rPr lang="en-US"/>
              <a:t>malloc是libc的库函数，用户程序一般通过它（或类似函数）来分配内存空间。libc对内存的分配有两种途径，一是调整堆的大小，二是mmap一个新的虚拟内存区域（堆也是一个vma）。在内核中，堆是一个一端固定、一端可伸缩的vma（图：左中）。可伸缩的一端通过系统调用brk来调整。libc管理着堆的空间，用户调用malloc分配内存时，libc尽量从现有的堆中去分配。如果堆空间不够，则通过brk增大堆空间。当用户将已分配的空间free时，libc可能会通过brk减小堆空间。</a:t>
            </a:r>
            <a:endParaRPr lang="en-US"/>
          </a:p>
          <a:p>
            <a:pPr lvl="1" fontAlgn="auto">
              <a:lnSpc>
                <a:spcPct val="150000"/>
              </a:lnSpc>
            </a:pPr>
            <a:r>
              <a:rPr lang="en-US"/>
              <a:t>栈也是一个vma，这个vma是一端固定、一端可伸（注意，不能缩）的。这个vma比较特殊，没有类似brk的系统调用让这个vma伸展，它是自动伸展的。当用户访问的虚拟地址越过这个vma时，内核会在处理缺页异常的时候将自动将这个vma增大。内核会检查当时的栈寄存器（如：ESP），访问的虚拟地址不能超过ESP加n（n为CPU压栈指令一次性压栈的最大字节数）。也就是说，内核是以ESP为基准来检查访问是否越界。</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normAutofit fontScale="45000" lnSpcReduction="10000"/>
          </a:bodyPr>
          <a:lstStyle/>
          <a:p>
            <a:pPr fontAlgn="auto">
              <a:lnSpc>
                <a:spcPct val="150000"/>
              </a:lnSpc>
            </a:pPr>
            <a:r>
              <a:rPr lang="x-none" altLang="en-US"/>
              <a:t>Today's HarmonyOS is EMU10 (Huawei customizes Android-10) + Ark compiler on Huawei cell phone, and a Huawei brand smart TV that runs HarmonyOS by default (Not open source);</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 and major M2M protocols in IoT;</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are just develop applications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(Android default runtime) and Ark Runtime will be active inside Android, so traditional Android applications can directly run over ART if not re-compiled w/ Ark compiler, the new Ark compiled applications can run over Ark runtime, this strategy can be feasible because back to Android 4.4 ~ 5.0, Google played the similar transition to replace Dalvik with ART.</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- 4</a:t>
            </a:r>
            <a:endParaRPr lang="en-US" altLang="zh-CN"/>
          </a:p>
        </p:txBody>
      </p:sp>
      <p:sp>
        <p:nvSpPr>
          <p:cNvPr id="3" name="Content Placeholder 2"/>
          <p:cNvSpPr>
            <a:spLocks noGrp="1"/>
          </p:cNvSpPr>
          <p:nvPr>
            <p:ph idx="1"/>
          </p:nvPr>
        </p:nvSpPr>
        <p:spPr>
          <a:xfrm>
            <a:off x="838200" y="934720"/>
            <a:ext cx="10515600" cy="5734050"/>
          </a:xfrm>
        </p:spPr>
        <p:txBody>
          <a:bodyPr>
            <a:normAutofit/>
          </a:bodyPr>
          <a:p>
            <a:pPr fontAlgn="auto">
              <a:lnSpc>
                <a:spcPct val="150000"/>
              </a:lnSpc>
            </a:pPr>
            <a:r>
              <a:rPr lang="en-US"/>
              <a:t>关于drop_caches的官方说明</a:t>
            </a:r>
            <a:endParaRPr lang="en-US"/>
          </a:p>
          <a:p>
            <a:pPr lvl="1" fontAlgn="auto">
              <a:lnSpc>
                <a:spcPct val="150000"/>
              </a:lnSpc>
            </a:pPr>
            <a:r>
              <a:rPr lang="en-US"/>
              <a:t>Writing to this file causes the kernel to drop clean caches,dentries and inodes from memory, causing that memory to becomefree.</a:t>
            </a:r>
            <a:endParaRPr lang="en-US"/>
          </a:p>
          <a:p>
            <a:pPr lvl="1" fontAlgn="auto">
              <a:lnSpc>
                <a:spcPct val="150000"/>
              </a:lnSpc>
            </a:pPr>
            <a:r>
              <a:rPr lang="en-US"/>
              <a:t>To free pagecache, use echo 1 &gt; /proc/sys/vm/drop_caches;</a:t>
            </a:r>
            <a:endParaRPr lang="en-US"/>
          </a:p>
          <a:p>
            <a:pPr lvl="1" fontAlgn="auto">
              <a:lnSpc>
                <a:spcPct val="150000"/>
              </a:lnSpc>
            </a:pPr>
            <a:r>
              <a:rPr lang="en-US"/>
              <a:t>To free dentries and inodes, use echo 2 &gt; /proc/sys/vm/drop_caches;</a:t>
            </a:r>
            <a:endParaRPr lang="en-US"/>
          </a:p>
          <a:p>
            <a:pPr lvl="1" fontAlgn="auto">
              <a:lnSpc>
                <a:spcPct val="150000"/>
              </a:lnSpc>
            </a:pPr>
            <a:r>
              <a:rPr lang="en-US"/>
              <a:t>To free pagecache, dentries and inodes, use echo 3 &gt;/proc/sys/vm/drop_caches.</a:t>
            </a:r>
            <a:endParaRPr lang="en-US"/>
          </a:p>
          <a:p>
            <a:pPr lvl="1" fontAlgn="auto">
              <a:lnSpc>
                <a:spcPct val="150000"/>
              </a:lnSpc>
            </a:pPr>
            <a:r>
              <a:rPr lang="en-US"/>
              <a:t>Because this is a non-destructive operation and dirty objects are not freeable, the user should run sync first.。</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- 5</a:t>
            </a:r>
            <a:endParaRPr lang="en-US" altLang="zh-CN"/>
          </a:p>
        </p:txBody>
      </p:sp>
      <p:sp>
        <p:nvSpPr>
          <p:cNvPr id="3" name="Content Placeholder 2"/>
          <p:cNvSpPr>
            <a:spLocks noGrp="1"/>
          </p:cNvSpPr>
          <p:nvPr>
            <p:ph idx="1"/>
          </p:nvPr>
        </p:nvSpPr>
        <p:spPr>
          <a:xfrm>
            <a:off x="838200" y="934720"/>
            <a:ext cx="10515600" cy="5734050"/>
          </a:xfrm>
        </p:spPr>
        <p:txBody>
          <a:bodyPr>
            <a:normAutofit/>
          </a:bodyPr>
          <a:p>
            <a:pPr fontAlgn="auto">
              <a:lnSpc>
                <a:spcPct val="150000"/>
              </a:lnSpc>
            </a:pPr>
            <a:r>
              <a:rPr lang="en-US"/>
              <a:t>关于drop_caches的官方说明</a:t>
            </a:r>
            <a:endParaRPr lang="en-US"/>
          </a:p>
          <a:p>
            <a:pPr lvl="1" fontAlgn="auto">
              <a:lnSpc>
                <a:spcPct val="150000"/>
              </a:lnSpc>
            </a:pPr>
            <a:r>
              <a:rPr lang="en-US"/>
              <a:t>Writing to this file causes the kernel to drop clean caches,dentries and inodes from memory, causing that memory to becomefree.</a:t>
            </a:r>
            <a:endParaRPr lang="en-US"/>
          </a:p>
          <a:p>
            <a:pPr lvl="1" fontAlgn="auto">
              <a:lnSpc>
                <a:spcPct val="150000"/>
              </a:lnSpc>
            </a:pPr>
            <a:r>
              <a:rPr lang="en-US"/>
              <a:t>To free pagecache, use echo 1 &gt; /proc/sys/vm/drop_caches;</a:t>
            </a:r>
            <a:endParaRPr lang="en-US"/>
          </a:p>
          <a:p>
            <a:pPr lvl="1" fontAlgn="auto">
              <a:lnSpc>
                <a:spcPct val="150000"/>
              </a:lnSpc>
            </a:pPr>
            <a:r>
              <a:rPr lang="en-US"/>
              <a:t>To free dentries and inodes, use echo 2 &gt; /proc/sys/vm/drop_caches;</a:t>
            </a:r>
            <a:endParaRPr lang="en-US"/>
          </a:p>
          <a:p>
            <a:pPr lvl="1" fontAlgn="auto">
              <a:lnSpc>
                <a:spcPct val="150000"/>
              </a:lnSpc>
            </a:pPr>
            <a:r>
              <a:rPr lang="en-US"/>
              <a:t>To free pagecache, dentries and inodes, use echo 3 &gt;/proc/sys/vm/drop_caches.</a:t>
            </a:r>
            <a:endParaRPr lang="en-US"/>
          </a:p>
          <a:p>
            <a:pPr lvl="1" fontAlgn="auto">
              <a:lnSpc>
                <a:spcPct val="150000"/>
              </a:lnSpc>
            </a:pPr>
            <a:r>
              <a:rPr lang="en-US"/>
              <a:t>Because this is a non-destructive operation and dirty objects are not freeable, the user should run sync first.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63525"/>
          </a:xfrm>
        </p:spPr>
        <p:txBody>
          <a:bodyPr>
            <a:normAutofit fontScale="90000"/>
          </a:bodyPr>
          <a:p>
            <a:r>
              <a:rPr lang="en-US"/>
              <a:t>Linux</a:t>
            </a:r>
            <a:r>
              <a:rPr lang="zh-CN" altLang="en-US"/>
              <a:t>内存管理 </a:t>
            </a:r>
            <a:r>
              <a:rPr lang="en-US" altLang="zh-CN"/>
              <a:t>- 5</a:t>
            </a:r>
            <a:endParaRPr lang="en-US" altLang="zh-CN"/>
          </a:p>
        </p:txBody>
      </p:sp>
      <p:sp>
        <p:nvSpPr>
          <p:cNvPr id="3" name="Content Placeholder 2"/>
          <p:cNvSpPr>
            <a:spLocks noGrp="1"/>
          </p:cNvSpPr>
          <p:nvPr>
            <p:ph idx="1"/>
          </p:nvPr>
        </p:nvSpPr>
        <p:spPr>
          <a:xfrm>
            <a:off x="838200" y="934720"/>
            <a:ext cx="10515600" cy="5734050"/>
          </a:xfrm>
        </p:spPr>
        <p:txBody>
          <a:bodyPr>
            <a:normAutofit fontScale="60000"/>
          </a:bodyPr>
          <a:p>
            <a:pPr fontAlgn="auto">
              <a:lnSpc>
                <a:spcPct val="150000"/>
              </a:lnSpc>
            </a:pPr>
            <a:r>
              <a:rPr lang="en-US"/>
              <a:t>OOM</a:t>
            </a:r>
            <a:endParaRPr lang="en-US"/>
          </a:p>
          <a:p>
            <a:pPr lvl="1" fontAlgn="auto">
              <a:lnSpc>
                <a:spcPct val="150000"/>
              </a:lnSpc>
            </a:pPr>
            <a:r>
              <a:rPr lang="en-US"/>
              <a:t>Linux下有3种Overcommit的策略（参考内核文档：vm/overcommit-accounting），可以在/proc/sys/vm/overcommit_memory配置。取0,1和2三个值，默认是0。</a:t>
            </a:r>
            <a:endParaRPr lang="en-US"/>
          </a:p>
          <a:p>
            <a:pPr lvl="1" fontAlgn="auto">
              <a:lnSpc>
                <a:spcPct val="150000"/>
              </a:lnSpc>
            </a:pPr>
            <a:r>
              <a:rPr lang="en-US"/>
              <a:t>0：启发式策略，比较严重的Overcommit将不能得逞，比如你突然申请了128TB的内存。而轻微的Overcommit将被允许。另外，root能Overcommit的值比普通用户要稍微多些。</a:t>
            </a:r>
            <a:endParaRPr lang="en-US"/>
          </a:p>
          <a:p>
            <a:pPr lvl="1" fontAlgn="auto">
              <a:lnSpc>
                <a:spcPct val="150000"/>
              </a:lnSpc>
            </a:pPr>
            <a:r>
              <a:rPr lang="en-US"/>
              <a:t>1：永远允许Overcommit，这种策略适合那些不能承受内存分配失败的应用，比如某些科学计算应用。</a:t>
            </a:r>
            <a:endParaRPr lang="en-US"/>
          </a:p>
          <a:p>
            <a:pPr lvl="1" fontAlgn="auto">
              <a:lnSpc>
                <a:spcPct val="150000"/>
              </a:lnSpc>
            </a:pPr>
            <a:r>
              <a:rPr lang="en-US"/>
              <a:t>2： 永远禁止Overcommit，在这个情况下，系统所能分配的内存不会超过swap+RAM*系数（/proc/sys/vm /overcmmit_ratio，默认50%，你可以调整），如果这么多资源已经用光，那么后面任何尝试申请内存的行为都会返回错误，这通常意味着此时 没法运行任何新程序。</a:t>
            </a:r>
            <a:endParaRPr lang="en-US"/>
          </a:p>
          <a:p>
            <a:pPr lvl="1" fontAlgn="auto">
              <a:lnSpc>
                <a:spcPct val="150000"/>
              </a:lnSpc>
            </a:pPr>
            <a:r>
              <a:rPr lang="en-US"/>
              <a:t>实际上启发策略只有在启用了SMACK或者SELinux模块时才会起作用，其他情况下等于永远允许策略。</a:t>
            </a:r>
            <a:endParaRPr lang="en-US"/>
          </a:p>
          <a:p>
            <a:pPr lvl="1" fontAlgn="auto">
              <a:lnSpc>
                <a:spcPct val="150000"/>
              </a:lnSpc>
            </a:pPr>
            <a:r>
              <a:rPr lang="en-US"/>
              <a:t>OOM killer是通过/proc/&lt;pid&gt;/oom_score这个值来决定哪个进程被干掉的。这个值是系统综合进程的内存消耗量、CPU时 间(utime + stime)、存活时间(uptime - start time)和oom_adj计算出的，消耗内存越多分越高，存活时间越长分越低。Linux在计算进程的内存消耗的时候，会将子进程所耗内存的一半同时算到父进程中。</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7167245" cy="463550"/>
          </a:xfrm>
        </p:spPr>
        <p:txBody>
          <a:bodyPr>
            <a:normAutofit fontScale="90000"/>
          </a:bodyPr>
          <a:p>
            <a:r>
              <a:rPr lang="en-US"/>
              <a:t>Linux内核slab机制分析</a:t>
            </a:r>
            <a:endParaRPr lang="en-US"/>
          </a:p>
        </p:txBody>
      </p:sp>
      <p:sp>
        <p:nvSpPr>
          <p:cNvPr id="3" name="Content Placeholder 2"/>
          <p:cNvSpPr>
            <a:spLocks noGrp="1"/>
          </p:cNvSpPr>
          <p:nvPr>
            <p:ph sz="half" idx="1"/>
          </p:nvPr>
        </p:nvSpPr>
        <p:spPr>
          <a:xfrm>
            <a:off x="838200" y="1194435"/>
            <a:ext cx="5181600" cy="4982845"/>
          </a:xfrm>
        </p:spPr>
        <p:txBody>
          <a:bodyPr>
            <a:normAutofit fontScale="40000"/>
          </a:bodyPr>
          <a:p>
            <a:pPr fontAlgn="auto">
              <a:lnSpc>
                <a:spcPct val="150000"/>
              </a:lnSpc>
            </a:pPr>
            <a:r>
              <a:rPr lang="en-US"/>
              <a:t>外部碎片</a:t>
            </a:r>
            <a:endParaRPr lang="en-US"/>
          </a:p>
          <a:p>
            <a:pPr lvl="1" fontAlgn="auto">
              <a:lnSpc>
                <a:spcPct val="150000"/>
              </a:lnSpc>
            </a:pPr>
            <a:r>
              <a:rPr lang="en-US"/>
              <a:t>内核中使用伙伴算法的迁移机制很好的解决了这种外部碎片。</a:t>
            </a:r>
            <a:endParaRPr lang="en-US"/>
          </a:p>
          <a:p>
            <a:pPr fontAlgn="auto">
              <a:lnSpc>
                <a:spcPct val="150000"/>
              </a:lnSpc>
            </a:pPr>
            <a:r>
              <a:rPr lang="en-US"/>
              <a:t>内部碎片</a:t>
            </a:r>
            <a:endParaRPr lang="en-US"/>
          </a:p>
          <a:p>
            <a:pPr lvl="1" fontAlgn="auto">
              <a:lnSpc>
                <a:spcPct val="150000"/>
              </a:lnSpc>
            </a:pPr>
            <a:r>
              <a:rPr lang="en-US"/>
              <a:t>当我们申请几十个字节的时候，内核也是给我们分配一个页，这样在每个页中就形成了很大的浪费。称之为内部碎片。内核中引入了slab机制去尽力的减少这种内部碎片。</a:t>
            </a:r>
            <a:endParaRPr lang="en-US"/>
          </a:p>
          <a:p>
            <a:pPr lvl="0" fontAlgn="auto">
              <a:lnSpc>
                <a:spcPct val="150000"/>
              </a:lnSpc>
            </a:pPr>
            <a:r>
              <a:rPr lang="en-US"/>
              <a:t>slab分配机制</a:t>
            </a:r>
            <a:endParaRPr lang="en-US" sz="2800"/>
          </a:p>
          <a:p>
            <a:pPr lvl="1" fontAlgn="auto">
              <a:lnSpc>
                <a:spcPct val="150000"/>
              </a:lnSpc>
            </a:pPr>
            <a:r>
              <a:rPr lang="en-US"/>
              <a:t>slab分配器是基于对象进行管理的，所谓的对象就是内核中的数据结构（例如：task_struct,file_struct 等）。相同类型的对象归为一类，每当要申请这样一个对象时，slab分配器就从一个slab列表中分配一个这样大小的单元出去，而当要释放时，将其重新保存在该列表中，而不是直接返回给伙伴系统，从而避免内部碎片。slab分配器并不丢弃已经分配的对象，而是释放并把它们保存在内存中。slab分配对象时，会使用最近释放的对象的内存块，因此其驻留在cpu高速缓存中的概率会大大提高。</a:t>
            </a:r>
            <a:endParaRPr lang="en-US"/>
          </a:p>
          <a:p>
            <a:pPr lvl="0" fontAlgn="auto">
              <a:lnSpc>
                <a:spcPct val="150000"/>
              </a:lnSpc>
            </a:pPr>
            <a:r>
              <a:rPr lang="en-US"/>
              <a:t>slab分配器的API</a:t>
            </a:r>
            <a:endParaRPr lang="en-US"/>
          </a:p>
          <a:p>
            <a:pPr lvl="1" fontAlgn="auto">
              <a:lnSpc>
                <a:spcPct val="150000"/>
              </a:lnSpc>
            </a:pPr>
            <a:r>
              <a:rPr lang="en-US"/>
              <a:t>一个新的kmem_cache通过kmem_cache_create()/free()/delete()/shrink()函数来创建</a:t>
            </a:r>
            <a:endParaRPr lang="en-US"/>
          </a:p>
        </p:txBody>
      </p:sp>
      <p:pic>
        <p:nvPicPr>
          <p:cNvPr id="4" name="Content Placeholder 3"/>
          <p:cNvPicPr>
            <a:picLocks noChangeAspect="1"/>
          </p:cNvPicPr>
          <p:nvPr>
            <p:ph sz="half" idx="2"/>
          </p:nvPr>
        </p:nvPicPr>
        <p:blipFill>
          <a:blip r:embed="rId1"/>
          <a:stretch>
            <a:fillRect/>
          </a:stretch>
        </p:blipFill>
        <p:spPr>
          <a:xfrm>
            <a:off x="6553200" y="828675"/>
            <a:ext cx="5181600" cy="1031875"/>
          </a:xfrm>
          <a:prstGeom prst="rect">
            <a:avLst/>
          </a:prstGeom>
        </p:spPr>
      </p:pic>
      <p:pic>
        <p:nvPicPr>
          <p:cNvPr id="5" name="Picture 4"/>
          <p:cNvPicPr>
            <a:picLocks noChangeAspect="1"/>
          </p:cNvPicPr>
          <p:nvPr/>
        </p:nvPicPr>
        <p:blipFill>
          <a:blip r:embed="rId2"/>
          <a:stretch>
            <a:fillRect/>
          </a:stretch>
        </p:blipFill>
        <p:spPr>
          <a:xfrm>
            <a:off x="6552565" y="2235835"/>
            <a:ext cx="4660900" cy="21240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endParaRPr lang="en-US"/>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Android Runtime Evolution</a:t>
            </a:r>
            <a:endParaRPr lang="x-none" altLang="en-US"/>
          </a:p>
        </p:txBody>
      </p:sp>
      <p:sp>
        <p:nvSpPr>
          <p:cNvPr id="3" name="Content Placeholder 2"/>
          <p:cNvSpPr>
            <a:spLocks noGrp="1"/>
          </p:cNvSpPr>
          <p:nvPr>
            <p:ph idx="1"/>
          </p:nvPr>
        </p:nvSpPr>
        <p:spPr/>
        <p:txBody>
          <a:bodyPr>
            <a:normAutofit fontScale="55000" lnSpcReduction="10000"/>
          </a:bodyPr>
          <a:lstStyle/>
          <a:p>
            <a:pPr fontAlgn="auto">
              <a:lnSpc>
                <a:spcPct val="150000"/>
              </a:lnSpc>
            </a:pPr>
            <a:r>
              <a:rPr lang="en-US"/>
              <a:t>在 Android 5.0 正式采用 ART 之前，Android 采用的是 解释执行 + JIT 的方式执行 Java代码</a:t>
            </a:r>
            <a:r>
              <a:rPr lang="x-none" altLang="en-US"/>
              <a:t>;</a:t>
            </a:r>
            <a:endParaRPr lang="x-none" altLang="en-US"/>
          </a:p>
          <a:p>
            <a:pPr fontAlgn="auto">
              <a:lnSpc>
                <a:spcPct val="150000"/>
              </a:lnSpc>
            </a:pPr>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pPr fontAlgn="auto">
              <a:lnSpc>
                <a:spcPct val="150000"/>
              </a:lnSpc>
            </a:pPr>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pPr fontAlgn="auto">
              <a:lnSpc>
                <a:spcPct val="150000"/>
              </a:lnSpc>
            </a:pPr>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91845"/>
          </a:xfrm>
        </p:spPr>
        <p:txBody>
          <a:bodyPr>
            <a:normAutofit/>
          </a:bodyPr>
          <a:p>
            <a:r>
              <a:rPr lang="en-US" sz="3200"/>
              <a:t>ART翻译classes.dex后得到的ELF格式的oat文件</a:t>
            </a:r>
            <a:endParaRPr lang="en-US" sz="3200"/>
          </a:p>
        </p:txBody>
      </p:sp>
      <p:pic>
        <p:nvPicPr>
          <p:cNvPr id="4" name="Picture 3"/>
          <p:cNvPicPr>
            <a:picLocks noChangeAspect="1"/>
          </p:cNvPicPr>
          <p:nvPr/>
        </p:nvPicPr>
        <p:blipFill>
          <a:blip r:embed="rId1"/>
          <a:stretch>
            <a:fillRect/>
          </a:stretch>
        </p:blipFill>
        <p:spPr>
          <a:xfrm>
            <a:off x="878205" y="1426845"/>
            <a:ext cx="7113270" cy="5302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89280"/>
          </a:xfrm>
        </p:spPr>
        <p:txBody>
          <a:bodyPr>
            <a:normAutofit fontScale="90000"/>
          </a:bodyPr>
          <a:p>
            <a:r>
              <a:rPr lang="x-none" altLang="en-US"/>
              <a:t>Evolution of Android IPC - Binder </a:t>
            </a:r>
            <a:endParaRPr lang="x-none" altLang="en-US"/>
          </a:p>
        </p:txBody>
      </p:sp>
      <p:sp>
        <p:nvSpPr>
          <p:cNvPr id="3" name="Content Placeholder 2"/>
          <p:cNvSpPr>
            <a:spLocks noGrp="1"/>
          </p:cNvSpPr>
          <p:nvPr>
            <p:ph idx="1"/>
          </p:nvPr>
        </p:nvSpPr>
        <p:spPr>
          <a:xfrm>
            <a:off x="839470" y="1826895"/>
            <a:ext cx="5095875" cy="4351655"/>
          </a:xfrm>
        </p:spPr>
        <p:txBody>
          <a:bodyPr>
            <a:normAutofit fontScale="60000"/>
          </a:bodyPr>
          <a:p>
            <a:pPr fontAlgn="auto">
              <a:lnSpc>
                <a:spcPct val="150000"/>
              </a:lnSpc>
            </a:pPr>
            <a:r>
              <a:rPr lang="x-none" altLang="en-US"/>
              <a:t>Binder基于C/S的结构下，定义了4个角色：Server、Client、ServerManager、Binder驱动，其中前三者是在用户空间的，也就是彼此之间无法直接进行交互，Binder驱动是属于内核空间的，属于整个通信的核心，虽然叫驱动，但是实际上和硬件没有太大关系，只是实现的方式和驱动差不多，驱动负责进程之间Binder通信的建立，Binder在进程之间的传递，Binder引用计数管理，数据包在进程之间的传递和交互等一系列底层支持。</a:t>
            </a:r>
            <a:endParaRPr lang="x-none" altLang="en-US"/>
          </a:p>
        </p:txBody>
      </p:sp>
      <p:pic>
        <p:nvPicPr>
          <p:cNvPr id="4" name="Picture 3"/>
          <p:cNvPicPr>
            <a:picLocks noChangeAspect="1"/>
          </p:cNvPicPr>
          <p:nvPr/>
        </p:nvPicPr>
        <p:blipFill>
          <a:blip r:embed="rId1"/>
          <a:stretch>
            <a:fillRect/>
          </a:stretch>
        </p:blipFill>
        <p:spPr>
          <a:xfrm>
            <a:off x="6343015" y="1190625"/>
            <a:ext cx="5676265" cy="5534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829945"/>
          </a:xfrm>
        </p:spPr>
        <p:txBody>
          <a:bodyPr/>
          <a:p>
            <a:r>
              <a:rPr lang="x-none" altLang="en-US"/>
              <a:t>Android Security</a:t>
            </a:r>
            <a:endParaRPr lang="x-none" altLang="en-US"/>
          </a:p>
        </p:txBody>
      </p:sp>
      <p:sp>
        <p:nvSpPr>
          <p:cNvPr id="3" name="Content Placeholder 2"/>
          <p:cNvSpPr>
            <a:spLocks noGrp="1"/>
          </p:cNvSpPr>
          <p:nvPr>
            <p:ph idx="1"/>
          </p:nvPr>
        </p:nvSpPr>
        <p:spPr>
          <a:xfrm>
            <a:off x="838200" y="1477010"/>
            <a:ext cx="10515600" cy="4700270"/>
          </a:xfrm>
        </p:spPr>
        <p:txBody>
          <a:bodyPr/>
          <a:p>
            <a:r>
              <a:rPr lang="en-US"/>
              <a:t>Threat models for mobiles consider three main vectors</a:t>
            </a:r>
            <a:endParaRPr lang="en-US"/>
          </a:p>
          <a:p>
            <a:pPr lvl="1"/>
            <a:r>
              <a:rPr lang="en-US"/>
              <a:t>Rogue applications (malware)</a:t>
            </a:r>
            <a:endParaRPr lang="en-US"/>
          </a:p>
          <a:p>
            <a:pPr lvl="2"/>
            <a:r>
              <a:rPr lang="en-US"/>
              <a:t>Sandbox applications</a:t>
            </a:r>
            <a:endParaRPr lang="en-US"/>
          </a:p>
          <a:p>
            <a:pPr lvl="3"/>
            <a:r>
              <a:rPr lang="x-none" altLang="en-US" sz="1800"/>
              <a:t>Capabilites</a:t>
            </a:r>
            <a:endParaRPr lang="x-none" altLang="en-US" sz="1800"/>
          </a:p>
          <a:p>
            <a:pPr lvl="3"/>
            <a:r>
              <a:rPr lang="x-none" altLang="en-US" sz="1800"/>
              <a:t>setuid sandbox</a:t>
            </a:r>
            <a:endParaRPr lang="x-none" altLang="en-US" sz="1800"/>
          </a:p>
          <a:p>
            <a:pPr lvl="3"/>
            <a:r>
              <a:rPr lang="x-none" altLang="en-US" sz="1800"/>
              <a:t>Seccomp filtering using BPF</a:t>
            </a:r>
            <a:endParaRPr lang="x-none" altLang="en-US" sz="1800"/>
          </a:p>
          <a:p>
            <a:pPr lvl="2"/>
            <a:r>
              <a:rPr lang="en-US"/>
              <a:t>Enforce Strong Permissions</a:t>
            </a:r>
            <a:endParaRPr lang="en-US"/>
          </a:p>
          <a:p>
            <a:pPr lvl="2"/>
            <a:r>
              <a:rPr lang="en-US"/>
              <a:t>Harden OS Component Security</a:t>
            </a:r>
            <a:endParaRPr lang="en-US"/>
          </a:p>
          <a:p>
            <a:pPr lvl="1"/>
            <a:r>
              <a:rPr lang="en-US"/>
              <a:t>Rogue user (device theft, or unauthorized root)</a:t>
            </a:r>
            <a:endParaRPr lang="en-US"/>
          </a:p>
          <a:p>
            <a:pPr lvl="2"/>
            <a:r>
              <a:rPr lang="x-none" altLang="en-US"/>
              <a:t>Lock screen -- Passcode, Face, Finger, Gesture, PIN, Trusted NFC Devices</a:t>
            </a:r>
            <a:endParaRPr lang="x-none" altLang="en-US"/>
          </a:p>
          <a:p>
            <a:pPr lvl="2"/>
            <a:r>
              <a:rPr lang="en-US"/>
              <a:t>Secure Boot Process </a:t>
            </a:r>
            <a:r>
              <a:rPr lang="x-none" altLang="en-US"/>
              <a:t>-- Chain of Trust for secure boot</a:t>
            </a:r>
            <a:endParaRPr lang="x-none" altLang="en-US"/>
          </a:p>
          <a:p>
            <a:pPr lvl="2"/>
            <a:r>
              <a:rPr lang="en-US"/>
              <a:t>Encrypt User Data </a:t>
            </a:r>
            <a:r>
              <a:rPr lang="x-none" altLang="en-US"/>
              <a:t>-- Linux Device Mapper w/ "FDE" or "ASEC" algo</a:t>
            </a:r>
            <a:endParaRPr lang="x-none" altLang="en-US"/>
          </a:p>
          <a:p>
            <a:pPr lvl="1"/>
            <a:r>
              <a:rPr lang="x-none" altLang="en-US"/>
              <a:t>Remote attach vector (Not specific on mobile devices)</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7091045" cy="643890"/>
          </a:xfrm>
        </p:spPr>
        <p:txBody>
          <a:bodyPr>
            <a:normAutofit fontScale="90000"/>
          </a:bodyPr>
          <a:p>
            <a:r>
              <a:rPr lang="en-US" sz="3200"/>
              <a:t>SELinux in Android</a:t>
            </a:r>
            <a:br>
              <a:rPr lang="en-US"/>
            </a:br>
            <a:r>
              <a:rPr lang="en-US" sz="1800"/>
              <a:t>- SELinux Architecture</a:t>
            </a:r>
            <a:endParaRPr lang="en-US" sz="1800"/>
          </a:p>
        </p:txBody>
      </p:sp>
      <p:sp>
        <p:nvSpPr>
          <p:cNvPr id="3" name="Content Placeholder 2"/>
          <p:cNvSpPr>
            <a:spLocks noGrp="1"/>
          </p:cNvSpPr>
          <p:nvPr>
            <p:ph sz="half" idx="1"/>
          </p:nvPr>
        </p:nvSpPr>
        <p:spPr>
          <a:xfrm>
            <a:off x="838200" y="995680"/>
            <a:ext cx="5181600" cy="5181600"/>
          </a:xfrm>
        </p:spPr>
        <p:txBody>
          <a:bodyPr>
            <a:normAutofit fontScale="60000"/>
          </a:bodyPr>
          <a:p>
            <a:pPr fontAlgn="auto">
              <a:lnSpc>
                <a:spcPct val="150000"/>
              </a:lnSpc>
            </a:pPr>
            <a:r>
              <a:rPr lang="en-US"/>
              <a:t>SEAndroid安全机制包含有内核空间和用户空间两部分支持。在内核空间，主要涉及到一个称为SELinux LSM的模块。而在用户空间中，涉及到Security Context、Security Server和SEAndroid Policy等模块。</a:t>
            </a:r>
            <a:endParaRPr lang="en-US"/>
          </a:p>
          <a:p>
            <a:pPr fontAlgn="auto">
              <a:lnSpc>
                <a:spcPct val="150000"/>
              </a:lnSpc>
            </a:pPr>
            <a:r>
              <a:rPr lang="en-US"/>
              <a:t>内核中的资源在访问的过程中，一般需要获得三次检查通过：</a:t>
            </a:r>
            <a:endParaRPr lang="en-US"/>
          </a:p>
          <a:p>
            <a:pPr lvl="1" fontAlgn="auto">
              <a:lnSpc>
                <a:spcPct val="150000"/>
              </a:lnSpc>
            </a:pPr>
            <a:r>
              <a:rPr lang="en-US"/>
              <a:t>一般性错误检查，例如访问的对象是否存在、访问参数是否正确等。</a:t>
            </a:r>
            <a:endParaRPr lang="en-US"/>
          </a:p>
          <a:p>
            <a:pPr lvl="1" fontAlgn="auto">
              <a:lnSpc>
                <a:spcPct val="150000"/>
              </a:lnSpc>
            </a:pPr>
            <a:r>
              <a:rPr lang="en-US"/>
              <a:t>DAC检查，即基于Linux UID/GID的安全检查。</a:t>
            </a:r>
            <a:endParaRPr lang="en-US"/>
          </a:p>
          <a:p>
            <a:pPr lvl="1" fontAlgn="auto">
              <a:lnSpc>
                <a:spcPct val="150000"/>
              </a:lnSpc>
            </a:pPr>
            <a:r>
              <a:rPr lang="en-US"/>
              <a:t>SELinux检查，即基于安全上下文和安全策略的安全检查。</a:t>
            </a:r>
            <a:endParaRPr lang="en-US"/>
          </a:p>
        </p:txBody>
      </p:sp>
      <p:pic>
        <p:nvPicPr>
          <p:cNvPr id="5" name="Content Placeholder 4"/>
          <p:cNvPicPr>
            <a:picLocks noChangeAspect="1"/>
          </p:cNvPicPr>
          <p:nvPr>
            <p:ph sz="half" idx="2"/>
          </p:nvPr>
        </p:nvPicPr>
        <p:blipFill>
          <a:blip r:embed="rId1"/>
          <a:stretch>
            <a:fillRect/>
          </a:stretch>
        </p:blipFill>
        <p:spPr>
          <a:xfrm>
            <a:off x="7371080" y="365125"/>
            <a:ext cx="4408805" cy="3298825"/>
          </a:xfrm>
          <a:prstGeom prst="rect">
            <a:avLst/>
          </a:prstGeom>
        </p:spPr>
      </p:pic>
      <p:pic>
        <p:nvPicPr>
          <p:cNvPr id="6" name="Picture 5"/>
          <p:cNvPicPr>
            <a:picLocks noChangeAspect="1"/>
          </p:cNvPicPr>
          <p:nvPr/>
        </p:nvPicPr>
        <p:blipFill>
          <a:blip r:embed="rId2"/>
          <a:stretch>
            <a:fillRect/>
          </a:stretch>
        </p:blipFill>
        <p:spPr>
          <a:xfrm>
            <a:off x="7371080" y="4073525"/>
            <a:ext cx="4408805" cy="27114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endParaRPr lang="x-none" altLang="en-US" sz="3600"/>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6013450" cy="564515"/>
          </a:xfrm>
        </p:spPr>
        <p:txBody>
          <a:bodyPr>
            <a:normAutofit fontScale="90000"/>
          </a:bodyPr>
          <a:p>
            <a:r>
              <a:rPr lang="en-US" sz="3200"/>
              <a:t>SELinux in Android</a:t>
            </a:r>
            <a:br>
              <a:rPr lang="en-US"/>
            </a:br>
            <a:r>
              <a:rPr lang="en-US" sz="1800"/>
              <a:t>- Security Context</a:t>
            </a:r>
            <a:endParaRPr lang="en-US" sz="1800"/>
          </a:p>
        </p:txBody>
      </p:sp>
      <p:sp>
        <p:nvSpPr>
          <p:cNvPr id="3" name="Content Placeholder 2"/>
          <p:cNvSpPr>
            <a:spLocks noGrp="1"/>
          </p:cNvSpPr>
          <p:nvPr>
            <p:ph sz="half" idx="1"/>
          </p:nvPr>
        </p:nvSpPr>
        <p:spPr>
          <a:xfrm>
            <a:off x="838200" y="1244600"/>
            <a:ext cx="6895465" cy="5328285"/>
          </a:xfrm>
        </p:spPr>
        <p:txBody>
          <a:bodyPr>
            <a:normAutofit fontScale="70000"/>
          </a:bodyPr>
          <a:p>
            <a:pPr fontAlgn="auto">
              <a:lnSpc>
                <a:spcPct val="150000"/>
              </a:lnSpc>
            </a:pPr>
            <a:r>
              <a:rPr lang="en-US"/>
              <a:t>Security Context</a:t>
            </a:r>
            <a:endParaRPr lang="en-US"/>
          </a:p>
          <a:p>
            <a:pPr lvl="1" fontAlgn="auto">
              <a:lnSpc>
                <a:spcPct val="150000"/>
              </a:lnSpc>
            </a:pPr>
            <a:r>
              <a:rPr lang="en-US" sz="2400"/>
              <a:t>“ps -Z” and “ls -Z” shows the Security Context of process and file.</a:t>
            </a:r>
            <a:endParaRPr lang="en-US" sz="2400"/>
          </a:p>
          <a:p>
            <a:pPr lvl="1" fontAlgn="auto">
              <a:lnSpc>
                <a:spcPct val="150000"/>
              </a:lnSpc>
            </a:pPr>
            <a:r>
              <a:rPr lang="en-US"/>
              <a:t>安全上下文实际上就是一个附加在对象上的标签（Tag）。这个标签实际上就是一个字符串，它由四部分内容组成，分别是SELinux用户、SELinux角色、类型、安全级别，每一个部分都通过一个冒号来分隔，格式为“user:role:type:sensitivity”。</a:t>
            </a:r>
            <a:endParaRPr lang="en-US"/>
          </a:p>
          <a:p>
            <a:pPr lvl="2" fontAlgn="auto">
              <a:lnSpc>
                <a:spcPct val="150000"/>
              </a:lnSpc>
            </a:pPr>
            <a:r>
              <a:rPr lang="en-US"/>
              <a:t>对象分为两种类型，一种称主体（Subject），一种称为客体（Object）。主体通常就是指进程，而客观就是指进程所要访问的资源，例如文件、系统属性等。</a:t>
            </a:r>
            <a:endParaRPr lang="en-US"/>
          </a:p>
          <a:p>
            <a:pPr lvl="2" fontAlgn="auto">
              <a:lnSpc>
                <a:spcPct val="150000"/>
              </a:lnSpc>
            </a:pPr>
            <a:r>
              <a:rPr lang="en-US"/>
              <a:t>SEAndroid中，我们通常将用来标注文件的安全上下文中的类型称为file_type，而用来标注进程的安全上下文的类型称为domain，并且每一个用来描述文件安全上下文的类型都将file_type设置为其属性，每一个用来进程安全上下文的类型都将domain设置为其属性。</a:t>
            </a:r>
            <a:endParaRPr lang="en-US"/>
          </a:p>
        </p:txBody>
      </p:sp>
      <p:pic>
        <p:nvPicPr>
          <p:cNvPr id="5" name="Content Placeholder 4"/>
          <p:cNvPicPr>
            <a:picLocks noChangeAspect="1"/>
          </p:cNvPicPr>
          <p:nvPr>
            <p:ph sz="half" idx="2"/>
          </p:nvPr>
        </p:nvPicPr>
        <p:blipFill>
          <a:blip r:embed="rId1"/>
          <a:stretch>
            <a:fillRect/>
          </a:stretch>
        </p:blipFill>
        <p:spPr>
          <a:xfrm>
            <a:off x="7939405" y="2426970"/>
            <a:ext cx="3916680" cy="2004060"/>
          </a:xfrm>
          <a:prstGeom prst="rect">
            <a:avLst/>
          </a:prstGeom>
        </p:spPr>
      </p:pic>
      <p:sp>
        <p:nvSpPr>
          <p:cNvPr id="6" name="Text Box 5"/>
          <p:cNvSpPr txBox="1"/>
          <p:nvPr/>
        </p:nvSpPr>
        <p:spPr>
          <a:xfrm>
            <a:off x="7939405" y="5340985"/>
            <a:ext cx="3903980" cy="368300"/>
          </a:xfrm>
          <a:prstGeom prst="rect">
            <a:avLst/>
          </a:prstGeom>
          <a:noFill/>
        </p:spPr>
        <p:txBody>
          <a:bodyPr wrap="square" rtlCol="0" anchor="t">
            <a:spAutoFit/>
          </a:bodyPr>
          <a:p>
            <a:r>
              <a:rPr lang="en-US"/>
              <a:t>基于安全级别的MAC安全机制数据流</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718185"/>
          </a:xfrm>
        </p:spPr>
        <p:txBody>
          <a:bodyPr>
            <a:normAutofit fontScale="90000"/>
          </a:bodyPr>
          <a:p>
            <a:r>
              <a:rPr lang="en-US" sz="3200"/>
              <a:t>SELinux in Android</a:t>
            </a:r>
            <a:br>
              <a:rPr lang="en-US" sz="3200"/>
            </a:br>
            <a:r>
              <a:rPr lang="en-US" sz="1800"/>
              <a:t>- TE</a:t>
            </a:r>
            <a:endParaRPr lang="en-US" sz="1800"/>
          </a:p>
        </p:txBody>
      </p:sp>
      <p:sp>
        <p:nvSpPr>
          <p:cNvPr id="3" name="Content Placeholder 2"/>
          <p:cNvSpPr>
            <a:spLocks noGrp="1"/>
          </p:cNvSpPr>
          <p:nvPr>
            <p:ph sz="half" idx="1"/>
          </p:nvPr>
        </p:nvSpPr>
        <p:spPr>
          <a:xfrm>
            <a:off x="838200" y="1198880"/>
            <a:ext cx="10920730" cy="4978400"/>
          </a:xfrm>
        </p:spPr>
        <p:txBody>
          <a:bodyPr>
            <a:normAutofit fontScale="80000"/>
          </a:bodyPr>
          <a:p>
            <a:r>
              <a:rPr lang="en-US"/>
              <a:t>MAC 基本管理单位是 TEAC（Type Enforcement Accesc Control），然后是高一级别的 Role Based Accesc Control。RBAC 是基于 TE 的，而 TE 也是 SELinux 中最主要的部分。allow 语句就是 TE 的范畴。</a:t>
            </a:r>
            <a:endParaRPr lang="en-US"/>
          </a:p>
          <a:p>
            <a:r>
              <a:rPr lang="en-US"/>
              <a:t>根据 SELinux 规范，完整的 SELinux 策略规则语句格式为：</a:t>
            </a:r>
            <a:endParaRPr lang="en-US"/>
          </a:p>
          <a:p>
            <a:pPr lvl="1"/>
            <a:r>
              <a:rPr lang="en-US"/>
              <a:t>allow domains types:classes permissions;</a:t>
            </a:r>
            <a:endParaRPr lang="en-US"/>
          </a:p>
          <a:p>
            <a:pPr lvl="1"/>
            <a:r>
              <a:rPr lang="en-US"/>
              <a:t>- Domain - 一个进程或一组进程的标签。也称为域类型，因为它只是指进程的类型。</a:t>
            </a:r>
            <a:endParaRPr lang="en-US"/>
          </a:p>
          <a:p>
            <a:pPr lvl="1"/>
            <a:r>
              <a:rPr lang="en-US"/>
              <a:t>- Type - 一个对象（例如，文件、套接字）或一组对象的标签。</a:t>
            </a:r>
            <a:endParaRPr lang="en-US"/>
          </a:p>
          <a:p>
            <a:pPr lvl="1"/>
            <a:r>
              <a:rPr lang="en-US"/>
              <a:t>- Class - 要访问的对象（例如，文件、套接字）的类型。</a:t>
            </a:r>
            <a:endParaRPr lang="en-US"/>
          </a:p>
          <a:p>
            <a:pPr lvl="1"/>
            <a:r>
              <a:rPr lang="en-US"/>
              <a:t>- Permission - 要执行的操作（例如，读取、写入）。</a:t>
            </a:r>
            <a:endParaRPr lang="en-US"/>
          </a:p>
          <a:p>
            <a:pPr lvl="2"/>
            <a:r>
              <a:rPr lang="en-US"/>
              <a:t>= allow ： 允许主体对客体进行操作</a:t>
            </a:r>
            <a:endParaRPr lang="en-US"/>
          </a:p>
          <a:p>
            <a:pPr lvl="2"/>
            <a:r>
              <a:rPr lang="en-US"/>
              <a:t>= neverallow ：拒绝主体对客体进行操作</a:t>
            </a:r>
            <a:endParaRPr lang="en-US"/>
          </a:p>
          <a:p>
            <a:pPr lvl="2"/>
            <a:r>
              <a:rPr lang="en-US"/>
              <a:t>= dontaudit ： 表示不记录某条违反规则的决策信息</a:t>
            </a:r>
            <a:endParaRPr lang="en-US"/>
          </a:p>
          <a:p>
            <a:pPr lvl="2"/>
            <a:r>
              <a:rPr lang="en-US"/>
              <a:t>= auditallow ：记录某项决策信息，通常 SElinux 只记录失败的信息，应用这条规则后会记录成功的决策信息。</a:t>
            </a:r>
            <a:endParaRPr lang="en-US"/>
          </a:p>
          <a:p>
            <a:pPr lvl="1"/>
            <a:r>
              <a:rPr lang="en-US"/>
              <a:t>Ex: allow appdomain app_data_file:file rw_file_perms;</a:t>
            </a:r>
            <a:endParaRPr lang="en-US"/>
          </a:p>
          <a:p>
            <a:pPr lvl="2"/>
            <a:r>
              <a:rPr lang="en-US"/>
              <a:t>这表示所有应用域都可以读取和写入带有 app_data_file 标签的文件</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1300"/>
            <a:ext cx="10515600" cy="583565"/>
          </a:xfrm>
        </p:spPr>
        <p:txBody>
          <a:bodyPr>
            <a:normAutofit fontScale="90000"/>
          </a:bodyPr>
          <a:p>
            <a:r>
              <a:rPr lang="en-US" sz="3200"/>
              <a:t>SELinux in Android</a:t>
            </a:r>
            <a:br>
              <a:rPr lang="en-US" sz="3200"/>
            </a:br>
            <a:r>
              <a:rPr lang="en-US" sz="1800"/>
              <a:t>- TE Continue'd</a:t>
            </a:r>
            <a:endParaRPr lang="en-US" sz="1800"/>
          </a:p>
        </p:txBody>
      </p:sp>
      <p:sp>
        <p:nvSpPr>
          <p:cNvPr id="3" name="Content Placeholder 2"/>
          <p:cNvSpPr>
            <a:spLocks noGrp="1"/>
          </p:cNvSpPr>
          <p:nvPr>
            <p:ph sz="half" idx="1"/>
          </p:nvPr>
        </p:nvSpPr>
        <p:spPr>
          <a:xfrm>
            <a:off x="838200" y="1045210"/>
            <a:ext cx="11026140" cy="5652770"/>
          </a:xfrm>
        </p:spPr>
        <p:txBody>
          <a:bodyPr>
            <a:normAutofit fontScale="35000"/>
          </a:bodyPr>
          <a:p>
            <a:pPr fontAlgn="auto">
              <a:lnSpc>
                <a:spcPct val="150000"/>
              </a:lnSpc>
            </a:pPr>
            <a:r>
              <a:rPr lang="en-US"/>
              <a:t>SEAndroid 中的安全策略文件 policy.conf</a:t>
            </a:r>
            <a:endParaRPr lang="en-US"/>
          </a:p>
          <a:p>
            <a:pPr lvl="1" fontAlgn="auto">
              <a:lnSpc>
                <a:spcPct val="150000"/>
              </a:lnSpc>
            </a:pPr>
            <a:r>
              <a:rPr lang="en-US"/>
              <a:t># 允许 zygote 域中的进程向 init 域中的进程（Object Class 为 process）发送 sigchld 信号</a:t>
            </a:r>
            <a:endParaRPr lang="en-US"/>
          </a:p>
          <a:p>
            <a:pPr lvl="1" fontAlgn="auto">
              <a:lnSpc>
                <a:spcPct val="150000"/>
              </a:lnSpc>
            </a:pPr>
            <a:r>
              <a:rPr lang="en-US"/>
              <a:t>allow zygote init:process sigchld;</a:t>
            </a:r>
            <a:endParaRPr lang="en-US"/>
          </a:p>
          <a:p>
            <a:pPr fontAlgn="auto">
              <a:lnSpc>
                <a:spcPct val="150000"/>
              </a:lnSpc>
            </a:pPr>
            <a:r>
              <a:rPr lang="en-US"/>
              <a:t># 允许 zygote 域中的进程 search 或 getattr 类型为 appdomain 的目录。注意，多个 perm_set 可用 {} 括起来</a:t>
            </a:r>
            <a:endParaRPr lang="en-US"/>
          </a:p>
          <a:p>
            <a:pPr lvl="1" fontAlgn="auto">
              <a:lnSpc>
                <a:spcPct val="150000"/>
              </a:lnSpc>
            </a:pPr>
            <a:r>
              <a:rPr lang="en-US"/>
              <a:t>allow zygote appdomain:dir { getattr search };</a:t>
            </a:r>
            <a:endParaRPr lang="en-US"/>
          </a:p>
          <a:p>
            <a:pPr fontAlgn="auto">
              <a:lnSpc>
                <a:spcPct val="150000"/>
              </a:lnSpc>
            </a:pPr>
            <a:r>
              <a:rPr lang="en-US"/>
              <a:t># perm_set 语法比较奇特，前面有一个 ~ 号。</a:t>
            </a:r>
            <a:endParaRPr lang="en-US"/>
          </a:p>
          <a:p>
            <a:pPr fontAlgn="auto">
              <a:lnSpc>
                <a:spcPct val="150000"/>
              </a:lnSpc>
            </a:pPr>
            <a:r>
              <a:rPr lang="en-US"/>
              <a:t># 它表示除了{entrypoint relabelto}之外，{chr_file #file}这两个object_class所拥有的其他操作 </a:t>
            </a:r>
            <a:endParaRPr lang="en-US"/>
          </a:p>
          <a:p>
            <a:pPr lvl="1" fontAlgn="auto">
              <a:lnSpc>
                <a:spcPct val="150000"/>
              </a:lnSpc>
            </a:pPr>
            <a:r>
              <a:rPr lang="en-US"/>
              <a:t>allow unconfineddomain {fs_type dev_type file_type}:{ chr_file file }   \  ~{entrypoint relabelto};</a:t>
            </a:r>
            <a:endParaRPr lang="en-US"/>
          </a:p>
          <a:p>
            <a:pPr lvl="0" fontAlgn="auto">
              <a:lnSpc>
                <a:spcPct val="150000"/>
              </a:lnSpc>
            </a:pPr>
            <a:r>
              <a:rPr lang="en-US"/>
              <a:t>Object Class 类型</a:t>
            </a:r>
            <a:endParaRPr lang="en-US"/>
          </a:p>
          <a:p>
            <a:pPr lvl="1" fontAlgn="auto">
              <a:lnSpc>
                <a:spcPct val="150000"/>
              </a:lnSpc>
            </a:pPr>
            <a:r>
              <a:rPr lang="en-US"/>
              <a:t>文件路径： system/sepolicy/private/security_classes</a:t>
            </a:r>
            <a:endParaRPr lang="en-US"/>
          </a:p>
          <a:p>
            <a:pPr lvl="1" fontAlgn="auto">
              <a:lnSpc>
                <a:spcPct val="150000"/>
              </a:lnSpc>
            </a:pPr>
            <a:r>
              <a:rPr lang="en-US"/>
              <a:t># file-related classes</a:t>
            </a:r>
            <a:endParaRPr lang="en-US"/>
          </a:p>
          <a:p>
            <a:pPr lvl="1" fontAlgn="auto">
              <a:lnSpc>
                <a:spcPct val="150000"/>
              </a:lnSpc>
            </a:pPr>
            <a:r>
              <a:rPr lang="en-US"/>
              <a:t>class filesystem</a:t>
            </a:r>
            <a:endParaRPr lang="en-US"/>
          </a:p>
          <a:p>
            <a:pPr lvl="1" fontAlgn="auto">
              <a:lnSpc>
                <a:spcPct val="150000"/>
              </a:lnSpc>
            </a:pPr>
            <a:r>
              <a:rPr lang="en-US"/>
              <a:t>class file  #代表普通文件</a:t>
            </a:r>
            <a:endParaRPr lang="en-US"/>
          </a:p>
          <a:p>
            <a:pPr lvl="1" fontAlgn="auto">
              <a:lnSpc>
                <a:spcPct val="150000"/>
              </a:lnSpc>
            </a:pPr>
            <a:r>
              <a:rPr lang="en-US"/>
              <a:t>class dir   #代表目录</a:t>
            </a:r>
            <a:endParaRPr lang="en-US"/>
          </a:p>
          <a:p>
            <a:pPr lvl="0" fontAlgn="auto">
              <a:lnSpc>
                <a:spcPct val="150000"/>
              </a:lnSpc>
            </a:pPr>
            <a:r>
              <a:rPr lang="en-US"/>
              <a:t>Perm Set 类型</a:t>
            </a:r>
            <a:endParaRPr lang="en-US"/>
          </a:p>
          <a:p>
            <a:pPr lvl="1" fontAlgn="auto">
              <a:lnSpc>
                <a:spcPct val="150000"/>
              </a:lnSpc>
            </a:pPr>
            <a:r>
              <a:rPr lang="en-US"/>
              <a:t>Perm Set 指得是某种 Object class 所拥有的权限。以 file 这种 Object class 而言，其拥有的 Perm Set 就包括 read、write、open、create、execute等。</a:t>
            </a:r>
            <a:endParaRPr lang="en-US"/>
          </a:p>
          <a:p>
            <a:pPr lvl="1" fontAlgn="auto">
              <a:lnSpc>
                <a:spcPct val="150000"/>
              </a:lnSpc>
            </a:pPr>
            <a:r>
              <a:rPr lang="en-US"/>
              <a:t>和 Object Class 一样，SELinux 或 SEAndroid 所支持的 Perm set 也需要声明：文件路径： system/sepolicy/private/access_vectors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9875"/>
            <a:ext cx="10515600" cy="621665"/>
          </a:xfrm>
        </p:spPr>
        <p:txBody>
          <a:bodyPr>
            <a:normAutofit fontScale="90000"/>
          </a:bodyPr>
          <a:p>
            <a:r>
              <a:rPr lang="en-US" sz="3200"/>
              <a:t>SELinux in Android</a:t>
            </a:r>
            <a:br>
              <a:rPr lang="en-US" sz="3200"/>
            </a:br>
            <a:r>
              <a:rPr lang="en-US" sz="1800"/>
              <a:t>- Security Server</a:t>
            </a:r>
            <a:endParaRPr lang="en-US" sz="1800"/>
          </a:p>
        </p:txBody>
      </p:sp>
      <p:sp>
        <p:nvSpPr>
          <p:cNvPr id="3" name="Content Placeholder 2"/>
          <p:cNvSpPr>
            <a:spLocks noGrp="1"/>
          </p:cNvSpPr>
          <p:nvPr>
            <p:ph sz="half" idx="1"/>
          </p:nvPr>
        </p:nvSpPr>
        <p:spPr>
          <a:xfrm>
            <a:off x="838200" y="1198880"/>
            <a:ext cx="10968990" cy="5479415"/>
          </a:xfrm>
        </p:spPr>
        <p:txBody>
          <a:bodyPr>
            <a:normAutofit fontScale="40000"/>
          </a:bodyPr>
          <a:p>
            <a:pPr fontAlgn="auto">
              <a:lnSpc>
                <a:spcPct val="150000"/>
              </a:lnSpc>
            </a:pPr>
            <a:r>
              <a:rPr lang="en-US"/>
              <a:t>Security Server由应用程序安装服务 PackageManagerService、应用程序安装守护进程 installd、应用程序进程孵化器 Zygote 进程以及 init 进程组成。其中，PackageManagerService 和 installd 负责创建 App 数据目录的安全上下文，Zygote 进程负责创建 App 进程的安全上下文，而 init 进程负责控制系统属性的安全访问。</a:t>
            </a:r>
            <a:endParaRPr lang="en-US"/>
          </a:p>
          <a:p>
            <a:pPr fontAlgn="auto">
              <a:lnSpc>
                <a:spcPct val="150000"/>
              </a:lnSpc>
            </a:pPr>
            <a:r>
              <a:rPr lang="en-US"/>
              <a:t>PackageManagerService &amp; installed — app 数据目录的安全上下文</a:t>
            </a:r>
            <a:endParaRPr lang="en-US"/>
          </a:p>
          <a:p>
            <a:pPr lvl="1" fontAlgn="auto">
              <a:lnSpc>
                <a:spcPct val="150000"/>
              </a:lnSpc>
            </a:pPr>
            <a:r>
              <a:rPr lang="en-US"/>
              <a:t>PackageManagerService 在启动的时候，会找到我们前面分析的 mac_permissions.xml 文件，然后对它进行解析，得到 App 签名或者包名与 seinfo 的对应关系。当 PackageManagerService 安装 App 的时候，它就会根据其签名或者包名查找到对应的 seinfo，并且将这个 seinfo 传递给另外一个守护进程 installed。</a:t>
            </a:r>
            <a:endParaRPr lang="en-US"/>
          </a:p>
          <a:p>
            <a:pPr lvl="1" fontAlgn="auto">
              <a:lnSpc>
                <a:spcPct val="150000"/>
              </a:lnSpc>
            </a:pPr>
            <a:r>
              <a:rPr lang="en-US"/>
              <a:t>守护进程 installd 负责创建 App 数据目录。在创建 App 数据目录的时候，需要给它设置安全上下文，使得 SEAndroid 安全机制可以对它进行安全访问控制。Installd 根据 PackageManagerService 传递过来的 seinfo，并且调用 libselinux 库提供的 selabel_lookup 函数到前面我们分析的 seapp_contexts 文件中查找到对应的 Type。有了这个 Type 之后，installd 就可以给正在安装的 App 的数据目录设置安全上下文了，这是通过调用 libselinux 库提供的 lsetfilecon 函数来实现的。</a:t>
            </a:r>
            <a:endParaRPr lang="en-US"/>
          </a:p>
          <a:p>
            <a:pPr lvl="0" fontAlgn="auto">
              <a:lnSpc>
                <a:spcPct val="150000"/>
              </a:lnSpc>
            </a:pPr>
            <a:r>
              <a:rPr lang="en-US"/>
              <a:t>Zygote — 设置进程的安全上下文</a:t>
            </a:r>
            <a:endParaRPr lang="en-US"/>
          </a:p>
          <a:p>
            <a:pPr lvl="1" fontAlgn="auto">
              <a:lnSpc>
                <a:spcPct val="150000"/>
              </a:lnSpc>
            </a:pPr>
            <a:r>
              <a:rPr lang="en-US"/>
              <a:t>Zygote 进程在 fork 一个应用程序进程之后，就会使用 ActivityManagerService 传递过来的 seinfo，并且调用 libselinux 库提供的 selabel_lookup 函数到前面我们分析的 seapp_contexts 文件中查找到对应的 Domain。有了这个 Domain 之后，Zygote 进程就可以给刚才创建的应用程序进程设置安全上下文了，这是通过调用 libselinux 库提供的 lsetcon 函数来实现的。</a:t>
            </a:r>
            <a:endParaRPr lang="en-US"/>
          </a:p>
          <a:p>
            <a:pPr lvl="0" fontAlgn="auto">
              <a:lnSpc>
                <a:spcPct val="150000"/>
              </a:lnSpc>
            </a:pPr>
            <a:r>
              <a:rPr lang="en-US"/>
              <a:t>init — 系统属性的安全上下文</a:t>
            </a:r>
            <a:endParaRPr lang="en-US"/>
          </a:p>
          <a:p>
            <a:pPr lvl="1" fontAlgn="auto">
              <a:lnSpc>
                <a:spcPct val="150000"/>
              </a:lnSpc>
            </a:pPr>
            <a:r>
              <a:rPr lang="en-US"/>
              <a:t>init 进程在启动的时候会创建一块内存区域来维护系统中的属性，接着还会创建一个 Property 服务系统，这个服务系统通过 socket 提供接口给其他进程访问 android 系统中的属性。其他进程通过 socket 和属性系统通信请求访问某项系统属性的值，属性服务系统可以通过 libselinux 库提供的 selabel_lookup 函数到前面我们分析的 property_contexts 中查找要访问的属性的安全上下文了。有了该进程的安全上下文和要访问属性的安全上下文之后，属性系统就能决定是否允许一个进程访问它所指定的服务了。</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57835"/>
          </a:xfrm>
        </p:spPr>
        <p:txBody>
          <a:bodyPr>
            <a:normAutofit fontScale="90000"/>
          </a:bodyPr>
          <a:p>
            <a:r>
              <a:rPr lang="en-US" sz="3600"/>
              <a:t>SELinux in Android</a:t>
            </a:r>
            <a:br>
              <a:rPr lang="en-US"/>
            </a:br>
            <a:r>
              <a:rPr lang="en-US" sz="2000"/>
              <a:t>- Android 系统中对象的安全上下文定义</a:t>
            </a:r>
            <a:endParaRPr lang="en-US" sz="2000"/>
          </a:p>
        </p:txBody>
      </p:sp>
      <p:sp>
        <p:nvSpPr>
          <p:cNvPr id="3" name="Content Placeholder 2"/>
          <p:cNvSpPr>
            <a:spLocks noGrp="1"/>
          </p:cNvSpPr>
          <p:nvPr>
            <p:ph sz="half" idx="1"/>
          </p:nvPr>
        </p:nvSpPr>
        <p:spPr>
          <a:xfrm>
            <a:off x="838200" y="1189355"/>
            <a:ext cx="10814050" cy="5286375"/>
          </a:xfrm>
        </p:spPr>
        <p:txBody>
          <a:bodyPr>
            <a:normAutofit fontScale="70000"/>
          </a:bodyPr>
          <a:p>
            <a:pPr fontAlgn="auto">
              <a:lnSpc>
                <a:spcPct val="150000"/>
              </a:lnSpc>
            </a:pPr>
            <a:r>
              <a:rPr lang="en-US"/>
              <a:t>系统中各种类型对象（包含主体和客体）的</a:t>
            </a:r>
            <a:r>
              <a:rPr lang="en-US" b="1"/>
              <a:t>安全上下文是在 system/sepolicy 工程中定义的</a:t>
            </a:r>
            <a:r>
              <a:rPr lang="en-US"/>
              <a:t>，我们讨论</a:t>
            </a:r>
            <a:r>
              <a:rPr lang="en-US" b="1"/>
              <a:t>四种类型对象的安全上下文</a:t>
            </a:r>
            <a:r>
              <a:rPr lang="en-US"/>
              <a:t>，分别是 </a:t>
            </a:r>
            <a:r>
              <a:rPr lang="en-US" b="1"/>
              <a:t>app 进程、app 数据文件、系统文件和系统属性</a:t>
            </a:r>
            <a:r>
              <a:rPr lang="en-US"/>
              <a:t>。这四种类型对象的安全上下文</a:t>
            </a:r>
            <a:r>
              <a:rPr lang="en-US" b="1"/>
              <a:t>通过四个文件来描述：mac_permissions.xml、seapp_contexts、file_contexts 和 property_contexts</a:t>
            </a:r>
            <a:r>
              <a:rPr lang="en-US"/>
              <a:t>。</a:t>
            </a:r>
            <a:endParaRPr lang="en-US"/>
          </a:p>
          <a:p>
            <a:pPr fontAlgn="auto">
              <a:lnSpc>
                <a:spcPct val="150000"/>
              </a:lnSpc>
            </a:pPr>
            <a:r>
              <a:rPr lang="en-US"/>
              <a:t>mac_permissions 文件给不同签名的 app 分配不同的 seinfo 字符串</a:t>
            </a:r>
            <a:endParaRPr lang="en-US"/>
          </a:p>
          <a:p>
            <a:pPr fontAlgn="auto">
              <a:lnSpc>
                <a:spcPct val="150000"/>
              </a:lnSpc>
            </a:pPr>
            <a:r>
              <a:rPr lang="en-US"/>
              <a:t>seapp_contexts 对 seinfo 也就是平台签名为”platform”的 app 如下定义: user=_app seinfo=platform domain=platform_app type=app_data_file levelFrom=user</a:t>
            </a:r>
            <a:endParaRPr lang="en-US"/>
          </a:p>
          <a:p>
            <a:pPr fontAlgn="auto">
              <a:lnSpc>
                <a:spcPct val="150000"/>
              </a:lnSpc>
            </a:pPr>
            <a:r>
              <a:rPr lang="en-US"/>
              <a:t>file_contexts(系统文件的安全上下文)使用正则表达式描述了系统文件的安全上下文</a:t>
            </a:r>
            <a:endParaRPr lang="en-US"/>
          </a:p>
          <a:p>
            <a:pPr fontAlgn="auto">
              <a:lnSpc>
                <a:spcPct val="150000"/>
              </a:lnSpc>
            </a:pPr>
            <a:r>
              <a:rPr lang="en-US"/>
              <a:t>property_contexts 文件中描述的net.rmnet               u:object_r:net_radio_prop:s0这边的 net.rmnet 行类型为 net_radio_prop，意味着只有有权限访问 net_radio_prop 的进程才可以访问这个属性</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190"/>
            <a:ext cx="10515600" cy="621665"/>
          </a:xfrm>
        </p:spPr>
        <p:txBody>
          <a:bodyPr>
            <a:normAutofit fontScale="90000"/>
          </a:bodyPr>
          <a:p>
            <a:r>
              <a:rPr lang="en-US" sz="3200"/>
              <a:t>SELinux in Android</a:t>
            </a:r>
            <a:br>
              <a:rPr lang="en-US"/>
            </a:br>
            <a:r>
              <a:rPr lang="en-US" sz="1800"/>
              <a:t>- 安全策略</a:t>
            </a:r>
            <a:endParaRPr lang="en-US" sz="1800"/>
          </a:p>
        </p:txBody>
      </p:sp>
      <p:sp>
        <p:nvSpPr>
          <p:cNvPr id="3" name="Content Placeholder 2"/>
          <p:cNvSpPr>
            <a:spLocks noGrp="1"/>
          </p:cNvSpPr>
          <p:nvPr>
            <p:ph sz="half" idx="1"/>
          </p:nvPr>
        </p:nvSpPr>
        <p:spPr>
          <a:xfrm>
            <a:off x="838200" y="1188720"/>
            <a:ext cx="10843895" cy="5431790"/>
          </a:xfrm>
        </p:spPr>
        <p:txBody>
          <a:bodyPr>
            <a:normAutofit fontScale="70000"/>
          </a:bodyPr>
          <a:p>
            <a:pPr fontAlgn="auto">
              <a:lnSpc>
                <a:spcPct val="150000"/>
              </a:lnSpc>
            </a:pPr>
            <a:r>
              <a:rPr lang="en-US"/>
              <a:t>SEAndroid 安全机制中的安全策略是在安全上下文的基础上进行描述的，通过主体和客体的安全上下文，定义主体是否有权限访问客体。</a:t>
            </a:r>
            <a:endParaRPr lang="en-US"/>
          </a:p>
          <a:p>
            <a:pPr fontAlgn="auto">
              <a:lnSpc>
                <a:spcPct val="150000"/>
              </a:lnSpc>
            </a:pPr>
            <a:r>
              <a:rPr lang="en-US"/>
              <a:t>Type Enforcement: SEAndroid 安全机制主要是使用对象安全上下文中的类型来定义安全策略，这种安全策略就称 Type Enforcement，简称TE。在 system/sepolicy 目录和其他所有客制化 te 目录（通常在 device//common，用 BOARD_SEPOLICY_DIRS 添加），所有以 .te 为后缀的文件经过编译之后，就会生成一个 sepolicy 文件。这个 sepolicy 文件会打包在ROM中，并且保存在设备上的根目录下</a:t>
            </a:r>
            <a:r>
              <a:rPr lang="zh-CN" altLang="en-US"/>
              <a:t>，在系统启动的时候，加载的到内核空间的 SELinux LSM 模块中。</a:t>
            </a:r>
            <a:endParaRPr lang="zh-CN" altLang="en-US"/>
          </a:p>
          <a:p>
            <a:pPr fontAlgn="auto">
              <a:lnSpc>
                <a:spcPct val="150000"/>
              </a:lnSpc>
            </a:pPr>
            <a:r>
              <a:rPr lang="en-US"/>
              <a:t>一个 Type 所具有的权限是通过allow语句来描述的</a:t>
            </a:r>
            <a:endParaRPr lang="en-US"/>
          </a:p>
          <a:p>
            <a:pPr lvl="1" fontAlgn="auto">
              <a:lnSpc>
                <a:spcPct val="150000"/>
              </a:lnSpc>
            </a:pPr>
            <a:r>
              <a:rPr lang="en-US"/>
              <a:t>allow unconfineddomain domain:binder { call transfer set_context_mgr };</a:t>
            </a:r>
            <a:endParaRPr lang="en-US"/>
          </a:p>
          <a:p>
            <a:pPr lvl="1" fontAlgn="auto">
              <a:lnSpc>
                <a:spcPct val="150000"/>
              </a:lnSpc>
            </a:pPr>
            <a:r>
              <a:rPr lang="en-US"/>
              <a:t>表明 domain 为 unconfineddomain 的进程可以与其它进程进行 binder ipc 通信（call），并且能够向这些进程传递 Binder 对象（transfer），以及将自己设置为 Binder 上下文管理器（set_context_mgr）。</a:t>
            </a:r>
            <a:endParaRPr lang="en-US"/>
          </a:p>
          <a:p>
            <a:pPr lvl="0" fontAlgn="auto">
              <a:lnSpc>
                <a:spcPct val="150000"/>
              </a:lnSpc>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0030"/>
            <a:ext cx="10515600" cy="911225"/>
          </a:xfrm>
        </p:spPr>
        <p:txBody>
          <a:bodyPr>
            <a:normAutofit/>
          </a:bodyPr>
          <a:p>
            <a:r>
              <a:rPr lang="en-US" sz="3200"/>
              <a:t>SELinux in Android</a:t>
            </a:r>
            <a:br>
              <a:rPr lang="en-US" sz="3200"/>
            </a:br>
            <a:r>
              <a:rPr lang="en-US" sz="1800"/>
              <a:t>- SEAndroid 源码分析</a:t>
            </a:r>
            <a:endParaRPr lang="en-US" sz="1800"/>
          </a:p>
        </p:txBody>
      </p:sp>
      <p:sp>
        <p:nvSpPr>
          <p:cNvPr id="3" name="Content Placeholder 2"/>
          <p:cNvSpPr>
            <a:spLocks noGrp="1"/>
          </p:cNvSpPr>
          <p:nvPr>
            <p:ph sz="half" idx="1"/>
          </p:nvPr>
        </p:nvSpPr>
        <p:spPr>
          <a:xfrm>
            <a:off x="838200" y="1343660"/>
            <a:ext cx="10833735" cy="5296535"/>
          </a:xfrm>
        </p:spPr>
        <p:txBody>
          <a:bodyPr>
            <a:normAutofit fontScale="70000"/>
          </a:bodyPr>
          <a:p>
            <a:pPr fontAlgn="auto">
              <a:lnSpc>
                <a:spcPct val="150000"/>
              </a:lnSpc>
            </a:pPr>
            <a:r>
              <a:rPr lang="en-US"/>
              <a:t>- externel/selinux：包含编译 sepolicy 策略文件的一些实用构建工具</a:t>
            </a:r>
            <a:endParaRPr lang="en-US"/>
          </a:p>
          <a:p>
            <a:pPr lvl="1" fontAlgn="auto">
              <a:lnSpc>
                <a:spcPct val="150000"/>
              </a:lnSpc>
            </a:pPr>
            <a:r>
              <a:rPr lang="en-US"/>
              <a:t>- external/selinux/libselinux：提供了帮助用户进程使用 SELinux 的一些函数</a:t>
            </a:r>
            <a:endParaRPr lang="en-US"/>
          </a:p>
          <a:p>
            <a:pPr lvl="1" fontAlgn="auto">
              <a:lnSpc>
                <a:spcPct val="150000"/>
              </a:lnSpc>
            </a:pPr>
            <a:r>
              <a:rPr lang="en-US"/>
              <a:t>- external/selinux/libsepol：提供了供安全策略文件编译时使用的一个工具 checkcon</a:t>
            </a:r>
            <a:endParaRPr lang="en-US"/>
          </a:p>
          <a:p>
            <a:pPr fontAlgn="auto">
              <a:lnSpc>
                <a:spcPct val="150000"/>
              </a:lnSpc>
            </a:pPr>
            <a:r>
              <a:rPr lang="en-US"/>
              <a:t>- system/sepolicy：包含 Android SELinux 核心安全策略（te 文件），编译生成 sepolicy 文件</a:t>
            </a:r>
            <a:endParaRPr lang="en-US"/>
          </a:p>
          <a:p>
            <a:pPr lvl="1" fontAlgn="auto">
              <a:lnSpc>
                <a:spcPct val="150000"/>
              </a:lnSpc>
            </a:pPr>
            <a:r>
              <a:rPr lang="en-US"/>
              <a:t>- file_contexts: 系统中所有文件的安全上下文</a:t>
            </a:r>
            <a:endParaRPr lang="en-US"/>
          </a:p>
          <a:p>
            <a:pPr lvl="1" fontAlgn="auto">
              <a:lnSpc>
                <a:spcPct val="150000"/>
              </a:lnSpc>
            </a:pPr>
            <a:r>
              <a:rPr lang="en-US"/>
              <a:t>- property_contexts: 系统中所有属性的安全上下文</a:t>
            </a:r>
            <a:endParaRPr lang="en-US"/>
          </a:p>
          <a:p>
            <a:pPr lvl="1" fontAlgn="auto">
              <a:lnSpc>
                <a:spcPct val="150000"/>
              </a:lnSpc>
            </a:pPr>
            <a:r>
              <a:rPr lang="en-US"/>
              <a:t>- seapp_contexts：定义用户、seinfo和域之间的关系，用于确定用户进程的安全上下文</a:t>
            </a:r>
            <a:endParaRPr lang="en-US"/>
          </a:p>
          <a:p>
            <a:pPr lvl="1" fontAlgn="auto">
              <a:lnSpc>
                <a:spcPct val="150000"/>
              </a:lnSpc>
            </a:pPr>
            <a:r>
              <a:rPr lang="en-US"/>
              <a:t>- sepolicy：二进制文件，保存系统安全策略，系统初始化时会把它设置到内核中</a:t>
            </a:r>
            <a:endParaRPr lang="en-US"/>
          </a:p>
          <a:p>
            <a:pPr lvl="0" fontAlgn="auto">
              <a:lnSpc>
                <a:spcPct val="150000"/>
              </a:lnSpc>
            </a:pPr>
            <a:r>
              <a:rPr lang="en-US"/>
              <a:t>SELinux 虚拟文件系统在 sys/fs/selinux 下，该目录下的文件是 SELinux 内核和用户进程进行通信的接口，libselinux 就是利用这边的接口进行操作</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8180"/>
          </a:xfrm>
        </p:spPr>
        <p:txBody>
          <a:bodyPr>
            <a:normAutofit fontScale="90000"/>
          </a:bodyPr>
          <a:p>
            <a:r>
              <a:rPr lang="x-none" altLang="en-US"/>
              <a:t>Chromium OS Security</a:t>
            </a:r>
            <a:endParaRPr lang="x-none" altLang="en-US"/>
          </a:p>
        </p:txBody>
      </p:sp>
      <p:sp>
        <p:nvSpPr>
          <p:cNvPr id="3" name="Content Placeholder 2"/>
          <p:cNvSpPr>
            <a:spLocks noGrp="1"/>
          </p:cNvSpPr>
          <p:nvPr>
            <p:ph idx="1"/>
          </p:nvPr>
        </p:nvSpPr>
        <p:spPr>
          <a:xfrm>
            <a:off x="838200" y="1399540"/>
            <a:ext cx="10515600" cy="4777740"/>
          </a:xfrm>
        </p:spPr>
        <p:txBody>
          <a:bodyPr>
            <a:normAutofit fontScale="60000"/>
          </a:bodyPr>
          <a:p>
            <a:r>
              <a:rPr lang="en-US"/>
              <a:t>Linux</a:t>
            </a:r>
            <a:endParaRPr lang="en-US"/>
          </a:p>
          <a:p>
            <a:pPr lvl="1"/>
            <a:r>
              <a:rPr lang="en-US"/>
              <a:t>TPM</a:t>
            </a:r>
            <a:endParaRPr lang="en-US"/>
          </a:p>
          <a:p>
            <a:pPr lvl="2"/>
            <a:r>
              <a:rPr lang="x-none" altLang="en-US" sz="2000"/>
              <a:t>Key store, Entropy source, Data sealing</a:t>
            </a:r>
            <a:endParaRPr lang="x-none" altLang="en-US" sz="2000"/>
          </a:p>
          <a:p>
            <a:pPr lvl="1"/>
            <a:r>
              <a:rPr lang="en-US"/>
              <a:t>GPT partitions, software auto-update</a:t>
            </a:r>
            <a:endParaRPr lang="en-US"/>
          </a:p>
          <a:p>
            <a:pPr lvl="0"/>
            <a:r>
              <a:rPr lang="en-US"/>
              <a:t>Encryption</a:t>
            </a:r>
            <a:endParaRPr lang="en-US"/>
          </a:p>
          <a:p>
            <a:pPr lvl="1"/>
            <a:r>
              <a:rPr lang="en-US"/>
              <a:t>eCryptfs</a:t>
            </a:r>
            <a:endParaRPr lang="en-US"/>
          </a:p>
          <a:p>
            <a:pPr lvl="2"/>
            <a:r>
              <a:rPr lang="x-none" altLang="en-US" sz="2000"/>
              <a:t>Per-user, TPM-tied, Mounted/umounted at login/logout, Overlay filesystem</a:t>
            </a:r>
            <a:endParaRPr lang="x-none" altLang="en-US" sz="2000"/>
          </a:p>
          <a:p>
            <a:pPr lvl="1"/>
            <a:r>
              <a:rPr lang="en-US"/>
              <a:t>dm-crypt</a:t>
            </a:r>
            <a:endParaRPr lang="en-US"/>
          </a:p>
          <a:p>
            <a:pPr lvl="2"/>
            <a:r>
              <a:rPr lang="x-none" altLang="en-US" sz="2000"/>
              <a:t>Per-system, TPM-tied, Mounted/umounted at boot/shutdown</a:t>
            </a:r>
            <a:endParaRPr lang="x-none" altLang="en-US" sz="2000"/>
          </a:p>
          <a:p>
            <a:pPr lvl="0"/>
            <a:r>
              <a:rPr lang="en-US"/>
              <a:t>Compiler hardening</a:t>
            </a:r>
            <a:endParaRPr lang="en-US"/>
          </a:p>
          <a:p>
            <a:pPr lvl="1"/>
            <a:r>
              <a:rPr lang="en-US"/>
              <a:t>stack-protector, FORTIFY_SOURCE, relro, bind-now, PIE</a:t>
            </a:r>
            <a:endParaRPr lang="en-US"/>
          </a:p>
          <a:p>
            <a:pPr lvl="0"/>
            <a:r>
              <a:rPr lang="en-US"/>
              <a:t>Userspace hardening</a:t>
            </a:r>
            <a:endParaRPr lang="en-US"/>
          </a:p>
          <a:p>
            <a:pPr lvl="1"/>
            <a:r>
              <a:rPr lang="en-US"/>
              <a:t>RO/NX, ASLR, glibc runtime checks, namespaces, ptrace restrictions, link restrictions</a:t>
            </a:r>
            <a:endParaRPr lang="en-US"/>
          </a:p>
          <a:p>
            <a:pPr lvl="0"/>
            <a:r>
              <a:rPr lang="en-US"/>
              <a:t>Kernel hardening</a:t>
            </a:r>
            <a:endParaRPr lang="en-US"/>
          </a:p>
          <a:p>
            <a:pPr lvl="1"/>
            <a:r>
              <a:rPr lang="en-US"/>
              <a:t>stack-protector, memory restriction, RO/NX, kptr_restrict</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endParaRPr lang="x-none" altLang="en-US"/>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endParaRPr lang="x-none" altLang="en-US"/>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endParaRPr lang="x-none" altLang="en-US"/>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endParaRPr lang="x-none" altLang="en-US"/>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endParaRPr lang="x-none" altLang="en-US"/>
          </a:p>
        </p:txBody>
      </p:sp>
      <p:pic>
        <p:nvPicPr>
          <p:cNvPr id="4" name="Picture 3"/>
          <p:cNvPicPr>
            <a:picLocks noChangeAspect="1"/>
          </p:cNvPicPr>
          <p:nvPr/>
        </p:nvPicPr>
        <p:blipFill>
          <a:blip r:embed="rId1"/>
          <a:stretch>
            <a:fillRect/>
          </a:stretch>
        </p:blipFill>
        <p:spPr>
          <a:xfrm>
            <a:off x="936625" y="1381760"/>
            <a:ext cx="8507730" cy="52990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70000" lnSpcReduction="20000"/>
          </a:bodyPr>
          <a:lstStyle/>
          <a:p>
            <a:pPr marL="285750" indent="-285750" fontAlgn="auto">
              <a:lnSpc>
                <a:spcPct val="150000"/>
              </a:lnSpc>
              <a:buFont typeface="Arial" panose="020B0604020202020204" pitchFamily="34"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panose="020B0604020202020204" pitchFamily="34"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70000" lnSpcReduction="20000"/>
          </a:bodyPr>
          <a:lstStyle/>
          <a:p>
            <a:pPr marL="285750" indent="-285750" fontAlgn="auto">
              <a:lnSpc>
                <a:spcPct val="150000"/>
              </a:lnSpc>
              <a:buFont typeface="Arial" panose="020B0604020202020204" pitchFamily="34"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panose="020B0604020202020204" pitchFamily="34"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panose="020B0604020202020204" pitchFamily="34" charset="0"/>
              <a:buChar char="•"/>
            </a:pPr>
            <a:r>
              <a:rPr lang="x-none" altLang="en-US">
                <a:sym typeface="+mn-ea"/>
              </a:rPr>
              <a:t>Unified IDE</a:t>
            </a:r>
            <a:endParaRPr lang="x-none" altLang="en-US">
              <a:sym typeface="+mn-ea"/>
            </a:endParaRPr>
          </a:p>
          <a:p>
            <a:pPr marL="742950" lvl="1" indent="-285750" fontAlgn="auto">
              <a:lnSpc>
                <a:spcPct val="150000"/>
              </a:lnSpc>
              <a:buFont typeface="Arial" panose="020B0604020202020204" pitchFamily="34"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endParaRPr lang="x-none" altLang="en-US"/>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endParaRPr lang="x-none" altLang="en-US" sz="2000"/>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endParaRPr lang="x-none" altLang="en-US"/>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endParaRPr lang="x-none" altLang="en-US"/>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endParaRPr lang="en-US"/>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14911</Words>
  <Application>WPS Presentation</Application>
  <PresentationFormat>Widescreen</PresentationFormat>
  <Paragraphs>300</Paragraphs>
  <Slides>45</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Arial</vt:lpstr>
      <vt:lpstr>宋体</vt:lpstr>
      <vt:lpstr>Wingdings</vt:lpstr>
      <vt:lpstr>Calibri Light</vt:lpstr>
      <vt:lpstr>Calibri</vt:lpstr>
      <vt:lpstr>微软雅黑</vt:lpstr>
      <vt:lpstr>Arial Unicode MS</vt: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Exploring the TEEs</vt:lpstr>
      <vt:lpstr>PowerPoint 演示文稿</vt:lpstr>
      <vt:lpstr>Linux内存管理</vt:lpstr>
      <vt:lpstr>Linux内存管理 - 2</vt:lpstr>
      <vt:lpstr>Linux内存管理 - 3</vt:lpstr>
      <vt:lpstr>Linux内存管理 - 4</vt:lpstr>
      <vt:lpstr>Linux内存管理 - 5</vt:lpstr>
      <vt:lpstr>Linux内核slab机制分析</vt:lpstr>
      <vt:lpstr>荣耀智慧屏</vt:lpstr>
      <vt:lpstr>Android Runtime Evolution</vt:lpstr>
      <vt:lpstr>ART翻译classes.dex后得到的ELF格式的oat文件</vt:lpstr>
      <vt:lpstr>Evolution of Android IPC - Binder </vt:lpstr>
      <vt:lpstr>Android Security</vt:lpstr>
      <vt:lpstr>SELinux in Android - SELinux Architecture</vt:lpstr>
      <vt:lpstr>SELinux in Android - Security Context</vt:lpstr>
      <vt:lpstr>SELinux in Android - TE</vt:lpstr>
      <vt:lpstr>SELinux in Android - TE Continue'd</vt:lpstr>
      <vt:lpstr>SELinux in Android - Security Server</vt:lpstr>
      <vt:lpstr>SELinux in Android - Android 系统中对象的安全上下文定义</vt:lpstr>
      <vt:lpstr>SELinux in Android - 安全策略</vt:lpstr>
      <vt:lpstr>SELinux in Android - SEAndroid 源码分析</vt:lpstr>
      <vt:lpstr>Chromium OS Security</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zhangx2000</cp:lastModifiedBy>
  <cp:revision>124</cp:revision>
  <dcterms:created xsi:type="dcterms:W3CDTF">2019-08-30T08:38:00Z</dcterms:created>
  <dcterms:modified xsi:type="dcterms:W3CDTF">2019-09-01T15:04:14Z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1033-11.2.0.8934</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